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4"/>
  </p:handoutMasterIdLst>
  <p:sldIdLst>
    <p:sldId id="266" r:id="rId2"/>
    <p:sldId id="267" r:id="rId3"/>
  </p:sldIdLst>
  <p:sldSz cx="7559675" cy="1069181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5" userDrawn="1">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5D6"/>
    <a:srgbClr val="6F7487"/>
    <a:srgbClr val="B68F45"/>
    <a:srgbClr val="FA320E"/>
    <a:srgbClr val="99CCFF"/>
    <a:srgbClr val="838799"/>
    <a:srgbClr val="9699A8"/>
    <a:srgbClr val="898D9D"/>
    <a:srgbClr val="FF3399"/>
    <a:srgbClr val="FF8F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9212" autoAdjust="0"/>
    <p:restoredTop sz="94660"/>
  </p:normalViewPr>
  <p:slideViewPr>
    <p:cSldViewPr snapToGrid="0">
      <p:cViewPr varScale="1">
        <p:scale>
          <a:sx n="53" d="100"/>
          <a:sy n="53" d="100"/>
        </p:scale>
        <p:origin x="3014" y="43"/>
      </p:cViewPr>
      <p:guideLst>
        <p:guide orient="horz" pos="3345"/>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3078556" cy="511163"/>
          </a:xfrm>
          <a:prstGeom prst="rect">
            <a:avLst/>
          </a:prstGeom>
        </p:spPr>
        <p:txBody>
          <a:bodyPr vert="horz" lIns="109578" tIns="54789" rIns="109578" bIns="54789"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4023593" y="2"/>
            <a:ext cx="3078556" cy="511163"/>
          </a:xfrm>
          <a:prstGeom prst="rect">
            <a:avLst/>
          </a:prstGeom>
        </p:spPr>
        <p:txBody>
          <a:bodyPr vert="horz" lIns="109578" tIns="54789" rIns="109578" bIns="54789" rtlCol="0"/>
          <a:lstStyle>
            <a:lvl1pPr algn="r">
              <a:defRPr sz="1300"/>
            </a:lvl1pPr>
          </a:lstStyle>
          <a:p>
            <a:fld id="{DF9D8792-C0D8-40BF-BCE1-772A0E68BAC4}" type="datetimeFigureOut">
              <a:rPr kumimoji="1" lang="ja-JP" altLang="en-US" smtClean="0"/>
              <a:t>2025/9/26</a:t>
            </a:fld>
            <a:endParaRPr kumimoji="1" lang="ja-JP" altLang="en-US"/>
          </a:p>
        </p:txBody>
      </p:sp>
      <p:sp>
        <p:nvSpPr>
          <p:cNvPr id="4" name="フッター プレースホルダー 3"/>
          <p:cNvSpPr>
            <a:spLocks noGrp="1"/>
          </p:cNvSpPr>
          <p:nvPr>
            <p:ph type="ftr" sz="quarter" idx="2"/>
          </p:nvPr>
        </p:nvSpPr>
        <p:spPr>
          <a:xfrm>
            <a:off x="1" y="9721560"/>
            <a:ext cx="3078556" cy="511163"/>
          </a:xfrm>
          <a:prstGeom prst="rect">
            <a:avLst/>
          </a:prstGeom>
        </p:spPr>
        <p:txBody>
          <a:bodyPr vert="horz" lIns="109578" tIns="54789" rIns="109578" bIns="54789"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4023593" y="9721560"/>
            <a:ext cx="3078556" cy="511163"/>
          </a:xfrm>
          <a:prstGeom prst="rect">
            <a:avLst/>
          </a:prstGeom>
        </p:spPr>
        <p:txBody>
          <a:bodyPr vert="horz" lIns="109578" tIns="54789" rIns="109578" bIns="54789" rtlCol="0" anchor="b"/>
          <a:lstStyle>
            <a:lvl1pPr algn="r">
              <a:defRPr sz="1300"/>
            </a:lvl1pPr>
          </a:lstStyle>
          <a:p>
            <a:fld id="{0D97D499-BE38-400A-A92C-020F3062A272}" type="slidenum">
              <a:rPr kumimoji="1" lang="ja-JP" altLang="en-US" smtClean="0"/>
              <a:t>‹#›</a:t>
            </a:fld>
            <a:endParaRPr kumimoji="1" lang="ja-JP" altLang="en-US"/>
          </a:p>
        </p:txBody>
      </p:sp>
    </p:spTree>
    <p:extLst>
      <p:ext uri="{BB962C8B-B14F-4D97-AF65-F5344CB8AC3E}">
        <p14:creationId xmlns:p14="http://schemas.microsoft.com/office/powerpoint/2010/main" val="386733849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86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6" name="図プレースホルダー 6"/>
          <p:cNvSpPr>
            <a:spLocks noGrp="1"/>
          </p:cNvSpPr>
          <p:nvPr>
            <p:ph type="pic" sz="quarter" idx="10" hasCustomPrompt="1"/>
          </p:nvPr>
        </p:nvSpPr>
        <p:spPr>
          <a:xfrm>
            <a:off x="631" y="156"/>
            <a:ext cx="7559045" cy="10692392"/>
          </a:xfrm>
          <a:custGeom>
            <a:avLst/>
            <a:gdLst>
              <a:gd name="connsiteX0" fmla="*/ 0 w 7559045"/>
              <a:gd name="connsiteY0" fmla="*/ 0 h 10692392"/>
              <a:gd name="connsiteX1" fmla="*/ 7559045 w 7559045"/>
              <a:gd name="connsiteY1" fmla="*/ 0 h 10692392"/>
              <a:gd name="connsiteX2" fmla="*/ 7559045 w 7559045"/>
              <a:gd name="connsiteY2" fmla="*/ 10692392 h 10692392"/>
              <a:gd name="connsiteX3" fmla="*/ 0 w 7559045"/>
              <a:gd name="connsiteY3" fmla="*/ 10692392 h 10692392"/>
            </a:gdLst>
            <a:ahLst/>
            <a:cxnLst>
              <a:cxn ang="0">
                <a:pos x="connsiteX0" y="connsiteY0"/>
              </a:cxn>
              <a:cxn ang="0">
                <a:pos x="connsiteX1" y="connsiteY1"/>
              </a:cxn>
              <a:cxn ang="0">
                <a:pos x="connsiteX2" y="connsiteY2"/>
              </a:cxn>
              <a:cxn ang="0">
                <a:pos x="connsiteX3" y="connsiteY3"/>
              </a:cxn>
            </a:cxnLst>
            <a:rect l="l" t="t" r="r" b="b"/>
            <a:pathLst>
              <a:path w="7559045" h="10692392">
                <a:moveTo>
                  <a:pt x="0" y="0"/>
                </a:moveTo>
                <a:lnTo>
                  <a:pt x="7559045" y="0"/>
                </a:lnTo>
                <a:lnTo>
                  <a:pt x="7559045" y="10692392"/>
                </a:lnTo>
                <a:lnTo>
                  <a:pt x="0" y="10692392"/>
                </a:lnTo>
                <a:close/>
              </a:path>
            </a:pathLst>
          </a:custGeom>
          <a:blipFill dpi="0" rotWithShape="1">
            <a:blip r:embed="rId2"/>
            <a:srcRect/>
            <a:tile tx="0" ty="0" sx="100000" sy="100000" flip="none" algn="tl"/>
          </a:blipFill>
        </p:spPr>
        <p:txBody>
          <a:bodyPr wrap="square" tIns="4680000" anchor="t" anchorCtr="1">
            <a:noAutofit/>
          </a:bodyPr>
          <a:lstStyle>
            <a:lvl1pPr marL="0" indent="0">
              <a:buNone/>
              <a:defRPr sz="16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Tree>
    <p:extLst>
      <p:ext uri="{BB962C8B-B14F-4D97-AF65-F5344CB8AC3E}">
        <p14:creationId xmlns:p14="http://schemas.microsoft.com/office/powerpoint/2010/main" val="181884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11" name="図プレースホルダー 10"/>
          <p:cNvSpPr>
            <a:spLocks noGrp="1"/>
          </p:cNvSpPr>
          <p:nvPr>
            <p:ph type="pic" sz="quarter" idx="10" hasCustomPrompt="1"/>
          </p:nvPr>
        </p:nvSpPr>
        <p:spPr>
          <a:xfrm>
            <a:off x="-2185" y="2075534"/>
            <a:ext cx="7561860" cy="5037815"/>
          </a:xfrm>
          <a:custGeom>
            <a:avLst/>
            <a:gdLst>
              <a:gd name="connsiteX0" fmla="*/ 0 w 7561860"/>
              <a:gd name="connsiteY0" fmla="*/ 0 h 5037815"/>
              <a:gd name="connsiteX1" fmla="*/ 7561860 w 7561860"/>
              <a:gd name="connsiteY1" fmla="*/ 0 h 5037815"/>
              <a:gd name="connsiteX2" fmla="*/ 7561860 w 7561860"/>
              <a:gd name="connsiteY2" fmla="*/ 5037815 h 5037815"/>
              <a:gd name="connsiteX3" fmla="*/ 0 w 7561860"/>
              <a:gd name="connsiteY3" fmla="*/ 5037815 h 5037815"/>
            </a:gdLst>
            <a:ahLst/>
            <a:cxnLst>
              <a:cxn ang="0">
                <a:pos x="connsiteX0" y="connsiteY0"/>
              </a:cxn>
              <a:cxn ang="0">
                <a:pos x="connsiteX1" y="connsiteY1"/>
              </a:cxn>
              <a:cxn ang="0">
                <a:pos x="connsiteX2" y="connsiteY2"/>
              </a:cxn>
              <a:cxn ang="0">
                <a:pos x="connsiteX3" y="connsiteY3"/>
              </a:cxn>
            </a:cxnLst>
            <a:rect l="l" t="t" r="r" b="b"/>
            <a:pathLst>
              <a:path w="7561860" h="5037815">
                <a:moveTo>
                  <a:pt x="0" y="0"/>
                </a:moveTo>
                <a:lnTo>
                  <a:pt x="7561860" y="0"/>
                </a:lnTo>
                <a:lnTo>
                  <a:pt x="7561860" y="5037815"/>
                </a:lnTo>
                <a:lnTo>
                  <a:pt x="0" y="5037815"/>
                </a:lnTo>
                <a:close/>
              </a:path>
            </a:pathLst>
          </a:custGeom>
          <a:blipFill dpi="0" rotWithShape="1">
            <a:blip r:embed="rId2"/>
            <a:srcRect/>
            <a:stretch>
              <a:fillRect/>
            </a:stretch>
          </a:blipFill>
        </p:spPr>
        <p:txBody>
          <a:bodyPr wrap="square" tIns="1980000">
            <a:noAutofit/>
          </a:bodyPr>
          <a:lstStyle>
            <a:lvl1pPr marL="0" indent="0" algn="ctr">
              <a:buNone/>
              <a:defRPr sz="16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3" name="図プレースホルダー 15"/>
          <p:cNvSpPr>
            <a:spLocks noGrp="1"/>
          </p:cNvSpPr>
          <p:nvPr>
            <p:ph type="pic" sz="quarter" idx="12" hasCustomPrompt="1"/>
          </p:nvPr>
        </p:nvSpPr>
        <p:spPr>
          <a:xfrm>
            <a:off x="6201951" y="9236549"/>
            <a:ext cx="1087826" cy="1087826"/>
          </a:xfrm>
          <a:custGeom>
            <a:avLst/>
            <a:gdLst>
              <a:gd name="connsiteX0" fmla="*/ 543913 w 1087826"/>
              <a:gd name="connsiteY0" fmla="*/ 0 h 1087826"/>
              <a:gd name="connsiteX1" fmla="*/ 1087826 w 1087826"/>
              <a:gd name="connsiteY1" fmla="*/ 543913 h 1087826"/>
              <a:gd name="connsiteX2" fmla="*/ 543913 w 1087826"/>
              <a:gd name="connsiteY2" fmla="*/ 1087826 h 1087826"/>
              <a:gd name="connsiteX3" fmla="*/ 0 w 1087826"/>
              <a:gd name="connsiteY3" fmla="*/ 543913 h 1087826"/>
              <a:gd name="connsiteX4" fmla="*/ 543913 w 1087826"/>
              <a:gd name="connsiteY4" fmla="*/ 0 h 10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826" h="1087826">
                <a:moveTo>
                  <a:pt x="543913" y="0"/>
                </a:moveTo>
                <a:cubicBezTo>
                  <a:pt x="844308" y="0"/>
                  <a:pt x="1087826" y="243518"/>
                  <a:pt x="1087826" y="543913"/>
                </a:cubicBezTo>
                <a:cubicBezTo>
                  <a:pt x="1087826" y="844308"/>
                  <a:pt x="844308" y="1087826"/>
                  <a:pt x="543913" y="1087826"/>
                </a:cubicBezTo>
                <a:cubicBezTo>
                  <a:pt x="243518" y="1087826"/>
                  <a:pt x="0" y="844308"/>
                  <a:pt x="0" y="543913"/>
                </a:cubicBezTo>
                <a:cubicBezTo>
                  <a:pt x="0" y="243518"/>
                  <a:pt x="243518" y="0"/>
                  <a:pt x="543913" y="0"/>
                </a:cubicBezTo>
                <a:close/>
              </a:path>
            </a:pathLst>
          </a:custGeom>
          <a:blipFill dpi="0" rotWithShape="1">
            <a:blip r:embed="rId3"/>
            <a:srcRect/>
            <a:tile tx="0" ty="0" sx="100000" sy="100000" flip="none" algn="tl"/>
          </a:blipFill>
        </p:spPr>
        <p:txBody>
          <a:bodyPr wrap="square" tIns="144000" anchor="t" anchorCtr="1">
            <a:noAutofit/>
          </a:bodyPr>
          <a:lstStyle>
            <a:lvl1pPr marL="0" indent="0" algn="ctr">
              <a:buNone/>
              <a:defRPr sz="12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Tree>
    <p:extLst>
      <p:ext uri="{BB962C8B-B14F-4D97-AF65-F5344CB8AC3E}">
        <p14:creationId xmlns:p14="http://schemas.microsoft.com/office/powerpoint/2010/main" val="3928974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5BECB2DC-B79A-48C2-A6AA-761A7C75FE2D}" type="datetimeFigureOut">
              <a:rPr kumimoji="1" lang="ja-JP" altLang="en-US" smtClean="0"/>
              <a:t>2025/9/26</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12EA9291-39B7-4508-ADCF-0A47D281E45F}" type="slidenum">
              <a:rPr kumimoji="1" lang="ja-JP" altLang="en-US" smtClean="0"/>
              <a:t>‹#›</a:t>
            </a:fld>
            <a:endParaRPr kumimoji="1" lang="ja-JP" altLang="en-US"/>
          </a:p>
        </p:txBody>
      </p:sp>
    </p:spTree>
    <p:extLst>
      <p:ext uri="{BB962C8B-B14F-4D97-AF65-F5344CB8AC3E}">
        <p14:creationId xmlns:p14="http://schemas.microsoft.com/office/powerpoint/2010/main" val="3654721777"/>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37849"/>
            <a:ext cx="7594067" cy="11238613"/>
          </a:xfrm>
          <a:prstGeom prst="rect">
            <a:avLst/>
          </a:prstGeom>
          <a:gradFill flip="none" rotWithShape="1">
            <a:gsLst>
              <a:gs pos="17000">
                <a:srgbClr val="4D6549"/>
              </a:gs>
              <a:gs pos="12000">
                <a:srgbClr val="273E2E"/>
              </a:gs>
              <a:gs pos="97000">
                <a:srgbClr val="192C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 name="テキスト ボックス 5"/>
          <p:cNvSpPr txBox="1">
            <a:spLocks/>
          </p:cNvSpPr>
          <p:nvPr/>
        </p:nvSpPr>
        <p:spPr>
          <a:xfrm>
            <a:off x="1099668" y="552170"/>
            <a:ext cx="4979160" cy="677108"/>
          </a:xfrm>
          <a:prstGeom prst="rect">
            <a:avLst/>
          </a:prstGeom>
          <a:noFill/>
        </p:spPr>
        <p:txBody>
          <a:bodyPr wrap="square" lIns="108000" tIns="0" rIns="108000" bIns="0" rtlCol="0" anchor="t" anchorCtr="0">
            <a:spAutoFit/>
          </a:bodyPr>
          <a:lstStyle/>
          <a:p>
            <a:pPr algn="just"/>
            <a:r>
              <a:rPr lang="en-US" altLang="ja-JP" sz="4400" b="1" kern="100" dirty="0">
                <a:solidFill>
                  <a:schemeClr val="bg1"/>
                </a:solidFill>
                <a:effectLst/>
                <a:latin typeface="MV Boli" panose="02000500030200090000" pitchFamily="2" charset="0"/>
                <a:ea typeface="游明朝" panose="02020400000000000000" pitchFamily="18" charset="-128"/>
                <a:cs typeface="Times New Roman" panose="02020603050405020304" pitchFamily="18" charset="0"/>
              </a:rPr>
              <a:t>Library Liébana</a:t>
            </a:r>
          </a:p>
        </p:txBody>
      </p:sp>
      <p:sp>
        <p:nvSpPr>
          <p:cNvPr id="14" name="テキスト ボックス 13"/>
          <p:cNvSpPr txBox="1"/>
          <p:nvPr/>
        </p:nvSpPr>
        <p:spPr>
          <a:xfrm>
            <a:off x="157032" y="7924610"/>
            <a:ext cx="6747364" cy="830997"/>
          </a:xfrm>
          <a:prstGeom prst="rect">
            <a:avLst/>
          </a:prstGeom>
          <a:noFill/>
        </p:spPr>
        <p:txBody>
          <a:bodyPr wrap="square" rtlCol="0">
            <a:spAutoFit/>
          </a:bodyPr>
          <a:lstStyle/>
          <a:p>
            <a:r>
              <a:rPr kumimoji="1" lang="ja-JP" altLang="en-US" sz="2400" b="1" spc="-150" dirty="0">
                <a:solidFill>
                  <a:schemeClr val="accent4"/>
                </a:solidFill>
                <a:effectLst/>
                <a:latin typeface="ＭＳ 明朝" panose="02020609040205080304" pitchFamily="17" charset="-128"/>
                <a:ea typeface="ＭＳ 明朝" panose="02020609040205080304" pitchFamily="17" charset="-128"/>
              </a:rPr>
              <a:t>ファクシミリ本でみるスペイン黙示録の世界</a:t>
            </a:r>
            <a:endParaRPr kumimoji="1" lang="en-US" altLang="ja-JP" sz="2400" b="1" spc="-150" dirty="0">
              <a:solidFill>
                <a:schemeClr val="accent4"/>
              </a:solidFill>
              <a:effectLst/>
              <a:latin typeface="ＭＳ 明朝" panose="02020609040205080304" pitchFamily="17" charset="-128"/>
              <a:ea typeface="ＭＳ 明朝" panose="02020609040205080304" pitchFamily="17" charset="-128"/>
            </a:endParaRPr>
          </a:p>
          <a:p>
            <a:r>
              <a:rPr lang="ja-JP" altLang="en-US" sz="2400" b="1" spc="-150" dirty="0">
                <a:solidFill>
                  <a:schemeClr val="accent4"/>
                </a:solidFill>
                <a:latin typeface="ＭＳ 明朝" panose="02020609040205080304" pitchFamily="17" charset="-128"/>
                <a:ea typeface="ＭＳ 明朝" panose="02020609040205080304" pitchFamily="17" charset="-128"/>
              </a:rPr>
              <a:t>中世彩色写本を紹介</a:t>
            </a:r>
            <a:endParaRPr kumimoji="1" lang="ja-JP" altLang="en-US" sz="2400" b="1" spc="-150" dirty="0">
              <a:solidFill>
                <a:schemeClr val="accent4"/>
              </a:solidFill>
              <a:effectLst/>
              <a:latin typeface="ＭＳ 明朝" panose="02020609040205080304" pitchFamily="17" charset="-128"/>
              <a:ea typeface="ＭＳ 明朝" panose="02020609040205080304" pitchFamily="17" charset="-128"/>
            </a:endParaRPr>
          </a:p>
        </p:txBody>
      </p:sp>
      <p:sp>
        <p:nvSpPr>
          <p:cNvPr id="15" name="テキスト ボックス 14"/>
          <p:cNvSpPr txBox="1"/>
          <p:nvPr/>
        </p:nvSpPr>
        <p:spPr>
          <a:xfrm>
            <a:off x="275018" y="8856652"/>
            <a:ext cx="2690654" cy="738664"/>
          </a:xfrm>
          <a:prstGeom prst="rect">
            <a:avLst/>
          </a:prstGeom>
          <a:noFill/>
        </p:spPr>
        <p:txBody>
          <a:bodyPr wrap="square" rtlCol="0">
            <a:spAutoFit/>
          </a:bodyPr>
          <a:lstStyle/>
          <a:p>
            <a:r>
              <a:rPr kumimoji="1" lang="ja-JP" altLang="en-US" sz="1050" b="1" dirty="0">
                <a:solidFill>
                  <a:schemeClr val="bg1"/>
                </a:solidFill>
                <a:latin typeface="HG正楷書体-PRO" panose="03000600000000000000" pitchFamily="66" charset="-128"/>
                <a:ea typeface="HG正楷書体-PRO" panose="03000600000000000000" pitchFamily="66" charset="-128"/>
              </a:rPr>
              <a:t>ファクシミリ本とは：</a:t>
            </a:r>
            <a:endParaRPr kumimoji="1" lang="en-US" altLang="ja-JP" sz="1050" b="1" dirty="0">
              <a:solidFill>
                <a:schemeClr val="bg1"/>
              </a:solidFill>
              <a:latin typeface="HG正楷書体-PRO" panose="03000600000000000000" pitchFamily="66" charset="-128"/>
              <a:ea typeface="HG正楷書体-PRO" panose="03000600000000000000" pitchFamily="66" charset="-128"/>
            </a:endParaRPr>
          </a:p>
          <a:p>
            <a:r>
              <a:rPr kumimoji="1" lang="ja-JP" altLang="en-US" sz="1050" b="1" dirty="0">
                <a:solidFill>
                  <a:schemeClr val="bg1"/>
                </a:solidFill>
                <a:latin typeface="HG正楷書体-PRO" panose="03000600000000000000" pitchFamily="66" charset="-128"/>
                <a:ea typeface="HG正楷書体-PRO" panose="03000600000000000000" pitchFamily="66" charset="-128"/>
              </a:rPr>
              <a:t>オリジナル</a:t>
            </a:r>
            <a:r>
              <a:rPr lang="ja-JP" altLang="en-US" sz="1050" b="1" dirty="0">
                <a:solidFill>
                  <a:schemeClr val="bg1"/>
                </a:solidFill>
                <a:latin typeface="HG正楷書体-PRO" panose="03000600000000000000" pitchFamily="66" charset="-128"/>
                <a:ea typeface="HG正楷書体-PRO" panose="03000600000000000000" pitchFamily="66" charset="-128"/>
              </a:rPr>
              <a:t>写本の大きさや色を再現。</a:t>
            </a:r>
            <a:endParaRPr lang="en-US" altLang="ja-JP" sz="1050" b="1" dirty="0">
              <a:solidFill>
                <a:schemeClr val="bg1"/>
              </a:solidFill>
              <a:latin typeface="HG正楷書体-PRO" panose="03000600000000000000" pitchFamily="66" charset="-128"/>
              <a:ea typeface="HG正楷書体-PRO" panose="03000600000000000000" pitchFamily="66" charset="-128"/>
            </a:endParaRPr>
          </a:p>
          <a:p>
            <a:r>
              <a:rPr lang="ja-JP" altLang="en-US" sz="1050" b="1" dirty="0">
                <a:solidFill>
                  <a:schemeClr val="bg1"/>
                </a:solidFill>
                <a:latin typeface="HG正楷書体-PRO" panose="03000600000000000000" pitchFamily="66" charset="-128"/>
                <a:ea typeface="HG正楷書体-PRO" panose="03000600000000000000" pitchFamily="66" charset="-128"/>
              </a:rPr>
              <a:t>特に羊皮紙の厚みやしわも忠実に</a:t>
            </a:r>
            <a:endParaRPr lang="en-US" altLang="ja-JP" sz="1050" b="1" dirty="0">
              <a:solidFill>
                <a:schemeClr val="bg1"/>
              </a:solidFill>
              <a:latin typeface="HG正楷書体-PRO" panose="03000600000000000000" pitchFamily="66" charset="-128"/>
              <a:ea typeface="HG正楷書体-PRO" panose="03000600000000000000" pitchFamily="66" charset="-128"/>
            </a:endParaRPr>
          </a:p>
          <a:p>
            <a:r>
              <a:rPr kumimoji="1" lang="ja-JP" altLang="en-US" sz="1050" b="1" dirty="0">
                <a:solidFill>
                  <a:schemeClr val="bg1"/>
                </a:solidFill>
                <a:latin typeface="HG正楷書体-PRO" panose="03000600000000000000" pitchFamily="66" charset="-128"/>
                <a:ea typeface="HG正楷書体-PRO" panose="03000600000000000000" pitchFamily="66" charset="-128"/>
              </a:rPr>
              <a:t>再現した複製本も多数展示しています。</a:t>
            </a:r>
            <a:endParaRPr kumimoji="1" lang="en-US" altLang="ja-JP" sz="1050" b="1" dirty="0">
              <a:solidFill>
                <a:schemeClr val="bg1"/>
              </a:solidFill>
              <a:latin typeface="HG正楷書体-PRO" panose="03000600000000000000" pitchFamily="66" charset="-128"/>
              <a:ea typeface="HG正楷書体-PRO" panose="03000600000000000000" pitchFamily="66" charset="-128"/>
            </a:endParaRPr>
          </a:p>
        </p:txBody>
      </p:sp>
      <p:pic>
        <p:nvPicPr>
          <p:cNvPr id="11" name="図 10">
            <a:extLst>
              <a:ext uri="{FF2B5EF4-FFF2-40B4-BE49-F238E27FC236}">
                <a16:creationId xmlns:a16="http://schemas.microsoft.com/office/drawing/2014/main" id="{8DF913AE-1875-491D-AA7B-F95D825302B4}"/>
              </a:ext>
            </a:extLst>
          </p:cNvPr>
          <p:cNvPicPr>
            <a:picLocks noChangeAspect="1" noChangeArrowheads="1"/>
          </p:cNvPicPr>
          <p:nvPr/>
        </p:nvPicPr>
        <p:blipFill>
          <a:blip r:embed="rId2"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28623" y="87122"/>
            <a:ext cx="1230970" cy="120969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B441BEA2-E8F5-46DD-971E-38730BD4B4C4}"/>
              </a:ext>
            </a:extLst>
          </p:cNvPr>
          <p:cNvSpPr txBox="1">
            <a:spLocks/>
          </p:cNvSpPr>
          <p:nvPr/>
        </p:nvSpPr>
        <p:spPr>
          <a:xfrm>
            <a:off x="3296472" y="1212825"/>
            <a:ext cx="4231122" cy="307777"/>
          </a:xfrm>
          <a:prstGeom prst="rect">
            <a:avLst/>
          </a:prstGeom>
          <a:noFill/>
        </p:spPr>
        <p:txBody>
          <a:bodyPr wrap="square" lIns="108000" tIns="0" rIns="108000" bIns="0" rtlCol="0" anchor="t" anchorCtr="0">
            <a:spAutoFit/>
          </a:bodyPr>
          <a:lstStyle/>
          <a:p>
            <a:pPr algn="just"/>
            <a:r>
              <a:rPr lang="en-US" altLang="ja-JP" sz="2000" b="1" kern="100" dirty="0">
                <a:solidFill>
                  <a:schemeClr val="bg1"/>
                </a:solidFill>
                <a:latin typeface="+mj-ea"/>
                <a:ea typeface="+mj-ea"/>
                <a:cs typeface="Times New Roman" panose="02020603050405020304" pitchFamily="18" charset="0"/>
              </a:rPr>
              <a:t>2025</a:t>
            </a:r>
            <a:r>
              <a:rPr lang="ja-JP" altLang="en-US" sz="2000" b="1" kern="100" dirty="0">
                <a:solidFill>
                  <a:schemeClr val="bg1"/>
                </a:solidFill>
                <a:latin typeface="+mj-ea"/>
                <a:ea typeface="+mj-ea"/>
                <a:cs typeface="Times New Roman" panose="02020603050405020304" pitchFamily="18" charset="0"/>
              </a:rPr>
              <a:t>年</a:t>
            </a:r>
            <a:r>
              <a:rPr lang="en-US" altLang="ja-JP" sz="2000" b="1" kern="100" dirty="0">
                <a:solidFill>
                  <a:schemeClr val="bg1"/>
                </a:solidFill>
                <a:latin typeface="+mj-ea"/>
                <a:ea typeface="+mj-ea"/>
                <a:cs typeface="Times New Roman" panose="02020603050405020304" pitchFamily="18" charset="0"/>
              </a:rPr>
              <a:t>10</a:t>
            </a:r>
            <a:r>
              <a:rPr lang="ja-JP" altLang="en-US" sz="2000" b="1" kern="100" dirty="0">
                <a:solidFill>
                  <a:schemeClr val="bg1"/>
                </a:solidFill>
                <a:effectLst/>
                <a:latin typeface="+mj-ea"/>
                <a:ea typeface="+mj-ea"/>
                <a:cs typeface="Times New Roman" panose="02020603050405020304" pitchFamily="18" charset="0"/>
              </a:rPr>
              <a:t>月度展示内容のお知らせ</a:t>
            </a:r>
            <a:endParaRPr lang="en-US" altLang="ja-JP" sz="2000" b="1" kern="100" dirty="0">
              <a:solidFill>
                <a:schemeClr val="bg1"/>
              </a:solidFill>
              <a:effectLst/>
              <a:latin typeface="+mj-ea"/>
              <a:ea typeface="+mj-ea"/>
              <a:cs typeface="Times New Roman" panose="02020603050405020304" pitchFamily="18" charset="0"/>
            </a:endParaRPr>
          </a:p>
        </p:txBody>
      </p:sp>
      <p:sp>
        <p:nvSpPr>
          <p:cNvPr id="32" name="テキスト ボックス 9">
            <a:extLst>
              <a:ext uri="{FF2B5EF4-FFF2-40B4-BE49-F238E27FC236}">
                <a16:creationId xmlns:a16="http://schemas.microsoft.com/office/drawing/2014/main" id="{32885E5A-BBAB-48E2-987D-6E12B276C907}"/>
              </a:ext>
            </a:extLst>
          </p:cNvPr>
          <p:cNvSpPr txBox="1"/>
          <p:nvPr/>
        </p:nvSpPr>
        <p:spPr>
          <a:xfrm>
            <a:off x="3268826" y="8833569"/>
            <a:ext cx="2006188" cy="94871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愛知県豊田市西町</a:t>
            </a:r>
            <a:r>
              <a:rPr lang="en-US"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5</a:t>
            </a:r>
            <a:r>
              <a:rPr lang="ja-JP"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丁目５</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VITS</a:t>
            </a:r>
            <a:r>
              <a:rPr lang="ja-JP"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豊田タウン　</a:t>
            </a:r>
            <a:r>
              <a:rPr lang="en-US"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B1F</a:t>
            </a:r>
          </a:p>
          <a:p>
            <a:pPr algn="just"/>
            <a:r>
              <a:rPr lang="en-US" altLang="ja-JP" sz="1050" b="1" kern="100" dirty="0">
                <a:solidFill>
                  <a:srgbClr val="FFE599"/>
                </a:solidFill>
                <a:latin typeface="游明朝" panose="02020400000000000000" pitchFamily="18" charset="-128"/>
                <a:ea typeface="游明朝" panose="02020400000000000000" pitchFamily="18" charset="-128"/>
                <a:cs typeface="Times New Roman" panose="02020603050405020304" pitchFamily="18" charset="0"/>
              </a:rPr>
              <a:t>(</a:t>
            </a:r>
            <a:r>
              <a:rPr lang="ja-JP" altLang="en-US" sz="1050" b="1" kern="100" dirty="0">
                <a:solidFill>
                  <a:srgbClr val="FFE599"/>
                </a:solidFill>
                <a:latin typeface="游明朝" panose="02020400000000000000" pitchFamily="18" charset="-128"/>
                <a:ea typeface="游明朝" panose="02020400000000000000" pitchFamily="18" charset="-128"/>
                <a:cs typeface="Times New Roman" panose="02020603050405020304" pitchFamily="18" charset="0"/>
              </a:rPr>
              <a:t>西町</a:t>
            </a:r>
            <a:r>
              <a:rPr lang="en-US" altLang="ja-JP" sz="1050" b="1" kern="100" dirty="0">
                <a:solidFill>
                  <a:srgbClr val="FFE599"/>
                </a:solidFill>
                <a:latin typeface="游明朝" panose="02020400000000000000" pitchFamily="18" charset="-128"/>
                <a:ea typeface="游明朝" panose="02020400000000000000" pitchFamily="18" charset="-128"/>
                <a:cs typeface="Times New Roman" panose="02020603050405020304" pitchFamily="18" charset="0"/>
              </a:rPr>
              <a:t>5</a:t>
            </a:r>
            <a:r>
              <a:rPr lang="ja-JP" altLang="en-US" sz="1050" b="1" kern="100" dirty="0">
                <a:solidFill>
                  <a:srgbClr val="FFE599"/>
                </a:solidFill>
                <a:latin typeface="游明朝" panose="02020400000000000000" pitchFamily="18" charset="-128"/>
                <a:ea typeface="游明朝" panose="02020400000000000000" pitchFamily="18" charset="-128"/>
                <a:cs typeface="Times New Roman" panose="02020603050405020304" pitchFamily="18" charset="0"/>
              </a:rPr>
              <a:t>丁目北交差点の</a:t>
            </a:r>
            <a:endParaRPr lang="en-US" altLang="ja-JP" sz="1050" b="1" kern="100" dirty="0">
              <a:solidFill>
                <a:srgbClr val="FFE599"/>
              </a:solidFill>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050" b="1" kern="100" dirty="0">
                <a:solidFill>
                  <a:srgbClr val="FFE599"/>
                </a:solidFill>
                <a:latin typeface="游明朝" panose="02020400000000000000" pitchFamily="18" charset="-128"/>
                <a:ea typeface="游明朝" panose="02020400000000000000" pitchFamily="18" charset="-128"/>
                <a:cs typeface="Times New Roman" panose="02020603050405020304" pitchFamily="18" charset="0"/>
              </a:rPr>
              <a:t>外側階段を降りて下さい</a:t>
            </a:r>
            <a:r>
              <a:rPr lang="en-US" altLang="ja-JP" sz="1050" b="1" kern="100" dirty="0">
                <a:solidFill>
                  <a:srgbClr val="FFE599"/>
                </a:solidFill>
                <a:latin typeface="游明朝" panose="02020400000000000000" pitchFamily="18" charset="-128"/>
                <a:ea typeface="游明朝" panose="02020400000000000000" pitchFamily="18"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10:00</a:t>
            </a:r>
            <a:r>
              <a:rPr lang="ja-JP" altLang="en-US"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16:00</a:t>
            </a:r>
            <a:r>
              <a:rPr lang="ja-JP" altLang="en-US"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34" name="図 33">
            <a:extLst>
              <a:ext uri="{FF2B5EF4-FFF2-40B4-BE49-F238E27FC236}">
                <a16:creationId xmlns:a16="http://schemas.microsoft.com/office/drawing/2014/main" id="{6E249BC2-6142-48A2-95F9-64A2BC0C7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1117" y="9964428"/>
            <a:ext cx="690710" cy="690710"/>
          </a:xfrm>
          <a:prstGeom prst="rect">
            <a:avLst/>
          </a:prstGeom>
        </p:spPr>
      </p:pic>
      <p:sp>
        <p:nvSpPr>
          <p:cNvPr id="27" name="テキスト ボックス 26">
            <a:extLst>
              <a:ext uri="{FF2B5EF4-FFF2-40B4-BE49-F238E27FC236}">
                <a16:creationId xmlns:a16="http://schemas.microsoft.com/office/drawing/2014/main" id="{6C6A23BE-79D9-4821-BABB-9965975B358B}"/>
              </a:ext>
            </a:extLst>
          </p:cNvPr>
          <p:cNvSpPr txBox="1"/>
          <p:nvPr/>
        </p:nvSpPr>
        <p:spPr>
          <a:xfrm>
            <a:off x="249846" y="2296168"/>
            <a:ext cx="3018980" cy="461665"/>
          </a:xfrm>
          <a:prstGeom prst="rect">
            <a:avLst/>
          </a:prstGeom>
          <a:noFill/>
        </p:spPr>
        <p:txBody>
          <a:bodyPr wrap="square" rtlCol="0">
            <a:spAutoFit/>
          </a:bodyPr>
          <a:lstStyle/>
          <a:p>
            <a:r>
              <a:rPr lang="ja-JP" altLang="en-US" sz="1200" dirty="0">
                <a:solidFill>
                  <a:schemeClr val="bg1"/>
                </a:solidFill>
                <a:latin typeface="HG正楷書体-PRO" panose="03000600000000000000" pitchFamily="66" charset="-128"/>
                <a:ea typeface="HG正楷書体-PRO" panose="03000600000000000000" pitchFamily="66" charset="-128"/>
              </a:rPr>
              <a:t>　（１）ベアトゥス黙示録写本</a:t>
            </a:r>
            <a:endParaRPr lang="en-US" altLang="ja-JP" sz="1200" dirty="0">
              <a:solidFill>
                <a:schemeClr val="bg1"/>
              </a:solidFill>
              <a:latin typeface="HG正楷書体-PRO" panose="03000600000000000000" pitchFamily="66" charset="-128"/>
              <a:ea typeface="HG正楷書体-PRO" panose="03000600000000000000" pitchFamily="66" charset="-128"/>
            </a:endParaRPr>
          </a:p>
          <a:p>
            <a:r>
              <a:rPr lang="ja-JP" altLang="en-US" sz="1200" dirty="0">
                <a:solidFill>
                  <a:schemeClr val="bg1"/>
                </a:solidFill>
                <a:latin typeface="HG正楷書体-PRO" panose="03000600000000000000" pitchFamily="66" charset="-128"/>
                <a:ea typeface="HG正楷書体-PRO" panose="03000600000000000000" pitchFamily="66" charset="-128"/>
              </a:rPr>
              <a:t>　</a:t>
            </a:r>
            <a:endParaRPr lang="en-US" altLang="ja-JP" sz="1200" dirty="0">
              <a:solidFill>
                <a:schemeClr val="bg1"/>
              </a:solidFill>
              <a:latin typeface="HG正楷書体-PRO" panose="03000600000000000000" pitchFamily="66" charset="-128"/>
              <a:ea typeface="HG正楷書体-PRO" panose="03000600000000000000" pitchFamily="66" charset="-128"/>
            </a:endParaRPr>
          </a:p>
        </p:txBody>
      </p:sp>
      <p:pic>
        <p:nvPicPr>
          <p:cNvPr id="18" name="図 17">
            <a:extLst>
              <a:ext uri="{FF2B5EF4-FFF2-40B4-BE49-F238E27FC236}">
                <a16:creationId xmlns:a16="http://schemas.microsoft.com/office/drawing/2014/main" id="{B5571B91-F3F0-41F6-A139-91AB91AF1F29}"/>
              </a:ext>
            </a:extLst>
          </p:cNvPr>
          <p:cNvPicPr>
            <a:picLocks noChangeAspect="1"/>
          </p:cNvPicPr>
          <p:nvPr/>
        </p:nvPicPr>
        <p:blipFill>
          <a:blip r:embed="rId4"/>
          <a:stretch>
            <a:fillRect/>
          </a:stretch>
        </p:blipFill>
        <p:spPr>
          <a:xfrm>
            <a:off x="390581" y="9772853"/>
            <a:ext cx="978424" cy="953120"/>
          </a:xfrm>
          <a:prstGeom prst="rect">
            <a:avLst/>
          </a:prstGeom>
        </p:spPr>
      </p:pic>
      <p:sp>
        <p:nvSpPr>
          <p:cNvPr id="41" name="テキスト ボックス 9">
            <a:extLst>
              <a:ext uri="{FF2B5EF4-FFF2-40B4-BE49-F238E27FC236}">
                <a16:creationId xmlns:a16="http://schemas.microsoft.com/office/drawing/2014/main" id="{32885E5A-BBAB-48E2-987D-6E12B276C907}"/>
              </a:ext>
            </a:extLst>
          </p:cNvPr>
          <p:cNvSpPr txBox="1"/>
          <p:nvPr/>
        </p:nvSpPr>
        <p:spPr>
          <a:xfrm>
            <a:off x="4930838" y="8454519"/>
            <a:ext cx="2713581" cy="6401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b="1" kern="100" dirty="0">
                <a:solidFill>
                  <a:srgbClr val="FFE599"/>
                </a:solidFill>
                <a:effectLst/>
                <a:latin typeface="Batang" panose="02030600000101010101" pitchFamily="18" charset="-127"/>
                <a:ea typeface="Batang" panose="02030600000101010101" pitchFamily="18" charset="-127"/>
                <a:cs typeface="Times New Roman" panose="02020603050405020304" pitchFamily="18" charset="0"/>
              </a:rPr>
              <a:t>10</a:t>
            </a:r>
            <a:r>
              <a:rPr lang="ja-JP" altLang="en-US" sz="1050" b="1" kern="100" dirty="0">
                <a:solidFill>
                  <a:srgbClr val="FFE599"/>
                </a:solidFill>
                <a:effectLst/>
                <a:latin typeface="Batang" panose="02030600000101010101" pitchFamily="18" charset="-127"/>
                <a:ea typeface="Batang" panose="02030600000101010101" pitchFamily="18" charset="-127"/>
                <a:cs typeface="Times New Roman" panose="02020603050405020304" pitchFamily="18" charset="0"/>
              </a:rPr>
              <a:t>月の開館日</a:t>
            </a:r>
            <a:r>
              <a:rPr lang="en-US" altLang="ja-JP" sz="1050" b="1" kern="100" dirty="0">
                <a:solidFill>
                  <a:srgbClr val="FFE599"/>
                </a:solidFill>
                <a:effectLst/>
                <a:latin typeface="Batang" panose="02030600000101010101" pitchFamily="18" charset="-127"/>
                <a:ea typeface="Batang" panose="02030600000101010101" pitchFamily="18" charset="-127"/>
                <a:cs typeface="Times New Roman" panose="02020603050405020304" pitchFamily="18" charset="0"/>
              </a:rPr>
              <a:t>(</a:t>
            </a:r>
            <a:r>
              <a:rPr lang="ja-JP" altLang="en-US" sz="1050" b="1" kern="100" dirty="0">
                <a:solidFill>
                  <a:srgbClr val="FFE599"/>
                </a:solidFill>
                <a:effectLst/>
                <a:latin typeface="Batang" panose="02030600000101010101" pitchFamily="18" charset="-127"/>
                <a:ea typeface="Batang" panose="02030600000101010101" pitchFamily="18" charset="-127"/>
                <a:cs typeface="Times New Roman" panose="02020603050405020304" pitchFamily="18" charset="0"/>
              </a:rPr>
              <a:t>予定</a:t>
            </a:r>
            <a:r>
              <a:rPr lang="en-US" altLang="ja-JP" sz="1050" b="1" kern="100" dirty="0">
                <a:solidFill>
                  <a:srgbClr val="FFE599"/>
                </a:solidFill>
                <a:effectLst/>
                <a:latin typeface="Batang" panose="02030600000101010101" pitchFamily="18" charset="-127"/>
                <a:ea typeface="Batang" panose="02030600000101010101" pitchFamily="18" charset="-127"/>
                <a:cs typeface="Times New Roman" panose="02020603050405020304" pitchFamily="18" charset="0"/>
              </a:rPr>
              <a:t>)</a:t>
            </a:r>
            <a:r>
              <a:rPr lang="ja-JP" altLang="en-US" sz="1050" b="1" kern="100" dirty="0">
                <a:solidFill>
                  <a:srgbClr val="FFE599"/>
                </a:solidFill>
                <a:effectLst/>
                <a:latin typeface="Batang" panose="02030600000101010101" pitchFamily="18" charset="-127"/>
                <a:ea typeface="Batang" panose="02030600000101010101" pitchFamily="18" charset="-127"/>
                <a:cs typeface="Times New Roman" panose="02020603050405020304" pitchFamily="18" charset="0"/>
              </a:rPr>
              <a:t>　</a:t>
            </a:r>
            <a:r>
              <a:rPr lang="ja-JP" altLang="en-US" sz="1050" b="1" kern="100" dirty="0">
                <a:solidFill>
                  <a:srgbClr val="FFE599"/>
                </a:solidFill>
                <a:latin typeface="Batang" panose="02030600000101010101" pitchFamily="18" charset="-127"/>
                <a:ea typeface="Batang" panose="02030600000101010101" pitchFamily="18" charset="-127"/>
                <a:cs typeface="Times New Roman" panose="02020603050405020304" pitchFamily="18" charset="0"/>
              </a:rPr>
              <a:t>水・木・金・日曜日</a:t>
            </a:r>
            <a:endParaRPr lang="en-US" altLang="ja-JP" sz="1050" b="1" kern="100" dirty="0">
              <a:solidFill>
                <a:srgbClr val="FFE599"/>
              </a:solidFill>
              <a:latin typeface="Batang" panose="02030600000101010101" pitchFamily="18" charset="-127"/>
              <a:ea typeface="Batang" panose="02030600000101010101" pitchFamily="18" charset="-127"/>
              <a:cs typeface="Times New Roman" panose="02020603050405020304" pitchFamily="18" charset="0"/>
            </a:endParaRPr>
          </a:p>
          <a:p>
            <a:pPr algn="just"/>
            <a:r>
              <a:rPr lang="ja-JP" altLang="en-US" sz="1050" b="1" kern="100" dirty="0">
                <a:solidFill>
                  <a:srgbClr val="FFE599"/>
                </a:solidFill>
                <a:latin typeface="Batang" panose="02030600000101010101" pitchFamily="18" charset="-127"/>
                <a:ea typeface="Batang" panose="02030600000101010101" pitchFamily="18" charset="-127"/>
                <a:cs typeface="Times New Roman" panose="02020603050405020304" pitchFamily="18" charset="0"/>
              </a:rPr>
              <a:t>　</a:t>
            </a:r>
            <a:r>
              <a:rPr lang="en-US" altLang="ja-JP" sz="1050" b="1" kern="100" dirty="0">
                <a:solidFill>
                  <a:srgbClr val="FFE599"/>
                </a:solidFill>
                <a:latin typeface="Batang" panose="02030600000101010101" pitchFamily="18" charset="-127"/>
                <a:ea typeface="Batang" panose="02030600000101010101" pitchFamily="18" charset="-127"/>
                <a:cs typeface="Times New Roman" panose="02020603050405020304" pitchFamily="18" charset="0"/>
              </a:rPr>
              <a:t>(HP</a:t>
            </a:r>
            <a:r>
              <a:rPr lang="ja-JP" altLang="en-US" sz="1050" b="1" kern="100" dirty="0">
                <a:solidFill>
                  <a:srgbClr val="FFE599"/>
                </a:solidFill>
                <a:latin typeface="Batang" panose="02030600000101010101" pitchFamily="18" charset="-127"/>
                <a:ea typeface="Batang" panose="02030600000101010101" pitchFamily="18" charset="-127"/>
                <a:cs typeface="Times New Roman" panose="02020603050405020304" pitchFamily="18" charset="0"/>
              </a:rPr>
              <a:t>、インスタで確認下さい</a:t>
            </a:r>
            <a:r>
              <a:rPr lang="en-US" altLang="ja-JP" sz="1050" b="1" kern="100" dirty="0">
                <a:solidFill>
                  <a:srgbClr val="FFE599"/>
                </a:solidFill>
                <a:latin typeface="Batang" panose="02030600000101010101" pitchFamily="18" charset="-127"/>
                <a:ea typeface="Batang" panose="02030600000101010101" pitchFamily="18" charset="-127"/>
                <a:cs typeface="Times New Roman" panose="02020603050405020304" pitchFamily="18" charset="0"/>
              </a:rPr>
              <a:t>)</a:t>
            </a:r>
          </a:p>
        </p:txBody>
      </p:sp>
      <p:sp>
        <p:nvSpPr>
          <p:cNvPr id="42" name="テキスト ボックス 41">
            <a:extLst>
              <a:ext uri="{FF2B5EF4-FFF2-40B4-BE49-F238E27FC236}">
                <a16:creationId xmlns:a16="http://schemas.microsoft.com/office/drawing/2014/main" id="{B27D0864-EEC3-4A5B-B848-6027911564F6}"/>
              </a:ext>
            </a:extLst>
          </p:cNvPr>
          <p:cNvSpPr txBox="1"/>
          <p:nvPr/>
        </p:nvSpPr>
        <p:spPr>
          <a:xfrm>
            <a:off x="181528" y="1694326"/>
            <a:ext cx="2578869" cy="292388"/>
          </a:xfrm>
          <a:prstGeom prst="rect">
            <a:avLst/>
          </a:prstGeom>
          <a:noFill/>
        </p:spPr>
        <p:txBody>
          <a:bodyPr wrap="square" rtlCol="0">
            <a:spAutoFit/>
          </a:bodyPr>
          <a:lstStyle/>
          <a:p>
            <a:r>
              <a:rPr kumimoji="1" lang="en-US" altLang="ja-JP" sz="1300" b="1" dirty="0">
                <a:solidFill>
                  <a:schemeClr val="bg1"/>
                </a:solidFill>
                <a:latin typeface="HG正楷書体-PRO" panose="03000600000000000000" pitchFamily="66" charset="-128"/>
                <a:ea typeface="HG正楷書体-PRO" panose="03000600000000000000" pitchFamily="66" charset="-128"/>
              </a:rPr>
              <a:t>【</a:t>
            </a:r>
            <a:r>
              <a:rPr kumimoji="1" lang="ja-JP" altLang="en-US" sz="1300" b="1" dirty="0">
                <a:solidFill>
                  <a:schemeClr val="bg1"/>
                </a:solidFill>
                <a:latin typeface="HG正楷書体-PRO" panose="03000600000000000000" pitchFamily="66" charset="-128"/>
                <a:ea typeface="HG正楷書体-PRO" panose="03000600000000000000" pitchFamily="66" charset="-128"/>
              </a:rPr>
              <a:t>今月の展示写本</a:t>
            </a:r>
            <a:r>
              <a:rPr kumimoji="1" lang="en-US" altLang="ja-JP" sz="1300" b="1" dirty="0">
                <a:solidFill>
                  <a:schemeClr val="bg1"/>
                </a:solidFill>
                <a:latin typeface="HG正楷書体-PRO" panose="03000600000000000000" pitchFamily="66" charset="-128"/>
                <a:ea typeface="HG正楷書体-PRO" panose="03000600000000000000" pitchFamily="66" charset="-128"/>
              </a:rPr>
              <a:t>】</a:t>
            </a:r>
          </a:p>
        </p:txBody>
      </p:sp>
      <p:pic>
        <p:nvPicPr>
          <p:cNvPr id="5" name="図 4">
            <a:extLst>
              <a:ext uri="{FF2B5EF4-FFF2-40B4-BE49-F238E27FC236}">
                <a16:creationId xmlns:a16="http://schemas.microsoft.com/office/drawing/2014/main" id="{EB4C68F9-FA2D-6F0B-BEA9-3B9A8BEA1D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4149" y="9965367"/>
            <a:ext cx="682022" cy="682022"/>
          </a:xfrm>
          <a:prstGeom prst="rect">
            <a:avLst/>
          </a:prstGeom>
        </p:spPr>
      </p:pic>
      <p:sp>
        <p:nvSpPr>
          <p:cNvPr id="8" name="テキスト ボックス 9">
            <a:extLst>
              <a:ext uri="{FF2B5EF4-FFF2-40B4-BE49-F238E27FC236}">
                <a16:creationId xmlns:a16="http://schemas.microsoft.com/office/drawing/2014/main" id="{7D01D813-D86D-D583-C13D-62DAACE5CBC0}"/>
              </a:ext>
            </a:extLst>
          </p:cNvPr>
          <p:cNvSpPr txBox="1"/>
          <p:nvPr/>
        </p:nvSpPr>
        <p:spPr>
          <a:xfrm>
            <a:off x="3059511" y="9733944"/>
            <a:ext cx="582316" cy="22024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H.P.</a:t>
            </a:r>
            <a:r>
              <a:rPr lang="ja-JP" altLang="en-US"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 name="テキスト ボックス 9">
            <a:extLst>
              <a:ext uri="{FF2B5EF4-FFF2-40B4-BE49-F238E27FC236}">
                <a16:creationId xmlns:a16="http://schemas.microsoft.com/office/drawing/2014/main" id="{EAADAFCB-9989-658A-6BEF-1054C4C1E030}"/>
              </a:ext>
            </a:extLst>
          </p:cNvPr>
          <p:cNvSpPr txBox="1"/>
          <p:nvPr/>
        </p:nvSpPr>
        <p:spPr>
          <a:xfrm>
            <a:off x="4062414" y="9742336"/>
            <a:ext cx="783680" cy="22024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Instagram</a:t>
            </a:r>
          </a:p>
        </p:txBody>
      </p:sp>
      <p:pic>
        <p:nvPicPr>
          <p:cNvPr id="9" name="図 8">
            <a:extLst>
              <a:ext uri="{FF2B5EF4-FFF2-40B4-BE49-F238E27FC236}">
                <a16:creationId xmlns:a16="http://schemas.microsoft.com/office/drawing/2014/main" id="{0A1F44BD-2D8D-8963-A97A-BC146FD5F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8056" y="10024160"/>
            <a:ext cx="620739" cy="620739"/>
          </a:xfrm>
          <a:prstGeom prst="rect">
            <a:avLst/>
          </a:prstGeom>
        </p:spPr>
      </p:pic>
      <p:sp>
        <p:nvSpPr>
          <p:cNvPr id="16" name="テキスト ボックス 9">
            <a:extLst>
              <a:ext uri="{FF2B5EF4-FFF2-40B4-BE49-F238E27FC236}">
                <a16:creationId xmlns:a16="http://schemas.microsoft.com/office/drawing/2014/main" id="{28F219AD-D9B1-43AF-F394-900F73C233DA}"/>
              </a:ext>
            </a:extLst>
          </p:cNvPr>
          <p:cNvSpPr txBox="1"/>
          <p:nvPr/>
        </p:nvSpPr>
        <p:spPr>
          <a:xfrm>
            <a:off x="1674390" y="9744579"/>
            <a:ext cx="892799" cy="22024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altLang="ja-JP"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Google</a:t>
            </a:r>
            <a:r>
              <a:rPr lang="ja-JP" altLang="en-US"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050" b="1" kern="100" dirty="0">
                <a:solidFill>
                  <a:srgbClr val="FFE599"/>
                </a:solidFill>
                <a:effectLst/>
                <a:latin typeface="游明朝" panose="02020400000000000000" pitchFamily="18" charset="-128"/>
                <a:ea typeface="游明朝" panose="02020400000000000000" pitchFamily="18" charset="-128"/>
                <a:cs typeface="Times New Roman" panose="02020603050405020304" pitchFamily="18" charset="0"/>
              </a:rPr>
              <a:t>Map</a:t>
            </a:r>
          </a:p>
        </p:txBody>
      </p:sp>
      <p:sp>
        <p:nvSpPr>
          <p:cNvPr id="44" name="テキスト ボックス 43">
            <a:extLst>
              <a:ext uri="{FF2B5EF4-FFF2-40B4-BE49-F238E27FC236}">
                <a16:creationId xmlns:a16="http://schemas.microsoft.com/office/drawing/2014/main" id="{27ADD69E-F872-7EE8-F335-C9B8356F6713}"/>
              </a:ext>
            </a:extLst>
          </p:cNvPr>
          <p:cNvSpPr txBox="1"/>
          <p:nvPr/>
        </p:nvSpPr>
        <p:spPr>
          <a:xfrm>
            <a:off x="2411893" y="4756728"/>
            <a:ext cx="1587906" cy="461665"/>
          </a:xfrm>
          <a:prstGeom prst="rect">
            <a:avLst/>
          </a:prstGeom>
          <a:noFill/>
        </p:spPr>
        <p:txBody>
          <a:bodyPr wrap="square" rtlCol="0">
            <a:spAutoFit/>
          </a:bodyPr>
          <a:lstStyle/>
          <a:p>
            <a:r>
              <a:rPr lang="en-US" altLang="ja-JP" sz="1200" dirty="0">
                <a:solidFill>
                  <a:schemeClr val="bg1"/>
                </a:solidFill>
                <a:latin typeface="HG正楷書体-PRO" panose="03000600000000000000" pitchFamily="66" charset="-128"/>
                <a:ea typeface="HG正楷書体-PRO" panose="03000600000000000000" pitchFamily="66" charset="-128"/>
              </a:rPr>
              <a:t>(</a:t>
            </a:r>
            <a:r>
              <a:rPr lang="ja-JP" altLang="en-US" sz="1200" dirty="0">
                <a:solidFill>
                  <a:schemeClr val="bg1"/>
                </a:solidFill>
                <a:latin typeface="HG正楷書体-PRO" panose="03000600000000000000" pitchFamily="66" charset="-128"/>
                <a:ea typeface="HG正楷書体-PRO" panose="03000600000000000000" pitchFamily="66" charset="-128"/>
              </a:rPr>
              <a:t>ｴｽｺﾘｱﾙ写本）</a:t>
            </a:r>
            <a:endParaRPr lang="en-US" altLang="ja-JP" sz="1200" dirty="0">
              <a:solidFill>
                <a:schemeClr val="bg1"/>
              </a:solidFill>
              <a:latin typeface="HG正楷書体-PRO" panose="03000600000000000000" pitchFamily="66" charset="-128"/>
              <a:ea typeface="HG正楷書体-PRO" panose="03000600000000000000" pitchFamily="66" charset="-128"/>
            </a:endParaRPr>
          </a:p>
          <a:p>
            <a:r>
              <a:rPr lang="en-US" altLang="ja-JP" sz="1200" dirty="0">
                <a:solidFill>
                  <a:schemeClr val="bg1"/>
                </a:solidFill>
                <a:latin typeface="HG正楷書体-PRO" panose="03000600000000000000" pitchFamily="66" charset="-128"/>
                <a:ea typeface="HG正楷書体-PRO" panose="03000600000000000000" pitchFamily="66" charset="-128"/>
              </a:rPr>
              <a:t>   10</a:t>
            </a:r>
            <a:r>
              <a:rPr lang="ja-JP" altLang="en-US" sz="1200" dirty="0">
                <a:solidFill>
                  <a:schemeClr val="bg1"/>
                </a:solidFill>
                <a:latin typeface="HG正楷書体-PRO" panose="03000600000000000000" pitchFamily="66" charset="-128"/>
                <a:ea typeface="HG正楷書体-PRO" panose="03000600000000000000" pitchFamily="66" charset="-128"/>
              </a:rPr>
              <a:t>世紀後半？ </a:t>
            </a:r>
          </a:p>
        </p:txBody>
      </p:sp>
      <p:sp>
        <p:nvSpPr>
          <p:cNvPr id="3" name="テキスト ボックス 2">
            <a:extLst>
              <a:ext uri="{FF2B5EF4-FFF2-40B4-BE49-F238E27FC236}">
                <a16:creationId xmlns:a16="http://schemas.microsoft.com/office/drawing/2014/main" id="{23523F93-FBE0-9C2C-5583-0E3AC8F9EE1B}"/>
              </a:ext>
            </a:extLst>
          </p:cNvPr>
          <p:cNvSpPr txBox="1"/>
          <p:nvPr/>
        </p:nvSpPr>
        <p:spPr>
          <a:xfrm>
            <a:off x="4164855" y="4755273"/>
            <a:ext cx="1587906" cy="461665"/>
          </a:xfrm>
          <a:prstGeom prst="rect">
            <a:avLst/>
          </a:prstGeom>
          <a:noFill/>
        </p:spPr>
        <p:txBody>
          <a:bodyPr wrap="square" rtlCol="0">
            <a:spAutoFit/>
          </a:bodyPr>
          <a:lstStyle/>
          <a:p>
            <a:pPr algn="ctr"/>
            <a:r>
              <a:rPr lang="en-US" altLang="ja-JP" sz="1200" dirty="0">
                <a:solidFill>
                  <a:schemeClr val="bg1"/>
                </a:solidFill>
                <a:latin typeface="HG正楷書体-PRO" panose="03000600000000000000" pitchFamily="66" charset="-128"/>
                <a:ea typeface="HG正楷書体-PRO" panose="03000600000000000000" pitchFamily="66" charset="-128"/>
              </a:rPr>
              <a:t>(</a:t>
            </a:r>
            <a:r>
              <a:rPr lang="ja-JP" altLang="en-US" sz="1200" dirty="0">
                <a:solidFill>
                  <a:schemeClr val="bg1"/>
                </a:solidFill>
                <a:latin typeface="HG正楷書体-PRO" panose="03000600000000000000" pitchFamily="66" charset="-128"/>
                <a:ea typeface="HG正楷書体-PRO" panose="03000600000000000000" pitchFamily="66" charset="-128"/>
              </a:rPr>
              <a:t>ウルジェイ写本</a:t>
            </a:r>
            <a:r>
              <a:rPr lang="en-US" altLang="ja-JP" sz="1200" dirty="0">
                <a:solidFill>
                  <a:schemeClr val="bg1"/>
                </a:solidFill>
                <a:latin typeface="HG正楷書体-PRO" panose="03000600000000000000" pitchFamily="66" charset="-128"/>
                <a:ea typeface="HG正楷書体-PRO" panose="03000600000000000000" pitchFamily="66" charset="-128"/>
              </a:rPr>
              <a:t>)</a:t>
            </a:r>
          </a:p>
          <a:p>
            <a:pPr algn="ctr"/>
            <a:r>
              <a:rPr lang="en-US" altLang="ja-JP" sz="1200" dirty="0">
                <a:solidFill>
                  <a:schemeClr val="bg1"/>
                </a:solidFill>
                <a:latin typeface="HG正楷書体-PRO" panose="03000600000000000000" pitchFamily="66" charset="-128"/>
                <a:ea typeface="HG正楷書体-PRO" panose="03000600000000000000" pitchFamily="66" charset="-128"/>
              </a:rPr>
              <a:t>10</a:t>
            </a:r>
            <a:r>
              <a:rPr lang="ja-JP" altLang="en-US" sz="1200" dirty="0">
                <a:solidFill>
                  <a:schemeClr val="bg1"/>
                </a:solidFill>
                <a:latin typeface="HG正楷書体-PRO" panose="03000600000000000000" pitchFamily="66" charset="-128"/>
                <a:ea typeface="HG正楷書体-PRO" panose="03000600000000000000" pitchFamily="66" charset="-128"/>
              </a:rPr>
              <a:t>世紀第</a:t>
            </a:r>
            <a:r>
              <a:rPr lang="en-US" altLang="ja-JP" sz="1200" dirty="0">
                <a:solidFill>
                  <a:schemeClr val="bg1"/>
                </a:solidFill>
                <a:latin typeface="HG正楷書体-PRO" panose="03000600000000000000" pitchFamily="66" charset="-128"/>
                <a:ea typeface="HG正楷書体-PRO" panose="03000600000000000000" pitchFamily="66" charset="-128"/>
              </a:rPr>
              <a:t>4</a:t>
            </a:r>
            <a:r>
              <a:rPr lang="ja-JP" altLang="en-US" sz="1200" dirty="0">
                <a:solidFill>
                  <a:schemeClr val="bg1"/>
                </a:solidFill>
                <a:latin typeface="HG正楷書体-PRO" panose="03000600000000000000" pitchFamily="66" charset="-128"/>
                <a:ea typeface="HG正楷書体-PRO" panose="03000600000000000000" pitchFamily="66" charset="-128"/>
              </a:rPr>
              <a:t>四半期</a:t>
            </a:r>
            <a:endParaRPr lang="en-US" altLang="ja-JP" sz="1200" dirty="0">
              <a:solidFill>
                <a:schemeClr val="bg1"/>
              </a:solidFill>
              <a:latin typeface="HG正楷書体-PRO" panose="03000600000000000000" pitchFamily="66" charset="-128"/>
              <a:ea typeface="HG正楷書体-PRO" panose="03000600000000000000" pitchFamily="66" charset="-128"/>
            </a:endParaRPr>
          </a:p>
        </p:txBody>
      </p:sp>
      <p:sp>
        <p:nvSpPr>
          <p:cNvPr id="26" name="テキスト ボックス 25">
            <a:extLst>
              <a:ext uri="{FF2B5EF4-FFF2-40B4-BE49-F238E27FC236}">
                <a16:creationId xmlns:a16="http://schemas.microsoft.com/office/drawing/2014/main" id="{386E8A57-1C71-D137-CACA-67712A5CFA7E}"/>
              </a:ext>
            </a:extLst>
          </p:cNvPr>
          <p:cNvSpPr txBox="1"/>
          <p:nvPr/>
        </p:nvSpPr>
        <p:spPr>
          <a:xfrm>
            <a:off x="5240409" y="7495425"/>
            <a:ext cx="1982964" cy="461665"/>
          </a:xfrm>
          <a:prstGeom prst="rect">
            <a:avLst/>
          </a:prstGeom>
          <a:noFill/>
        </p:spPr>
        <p:txBody>
          <a:bodyPr wrap="square" rtlCol="0">
            <a:spAutoFit/>
          </a:bodyPr>
          <a:lstStyle/>
          <a:p>
            <a:pPr algn="ctr"/>
            <a:r>
              <a:rPr lang="en-US" altLang="ja-JP" sz="1200" dirty="0">
                <a:solidFill>
                  <a:schemeClr val="bg1"/>
                </a:solidFill>
                <a:latin typeface="HG正楷書体-PRO" panose="03000600000000000000" pitchFamily="66" charset="-128"/>
                <a:ea typeface="HG正楷書体-PRO" panose="03000600000000000000" pitchFamily="66" charset="-128"/>
              </a:rPr>
              <a:t>(</a:t>
            </a:r>
            <a:r>
              <a:rPr lang="ja-JP" altLang="en-US" sz="1200" dirty="0">
                <a:solidFill>
                  <a:schemeClr val="bg1"/>
                </a:solidFill>
                <a:latin typeface="HG正楷書体-PRO" panose="03000600000000000000" pitchFamily="66" charset="-128"/>
                <a:ea typeface="HG正楷書体-PRO" panose="03000600000000000000" pitchFamily="66" charset="-128"/>
              </a:rPr>
              <a:t>トリニティ黙示録</a:t>
            </a:r>
            <a:r>
              <a:rPr lang="en-US" altLang="ja-JP" sz="1200" dirty="0">
                <a:solidFill>
                  <a:schemeClr val="bg1"/>
                </a:solidFill>
                <a:latin typeface="HG正楷書体-PRO" panose="03000600000000000000" pitchFamily="66" charset="-128"/>
                <a:ea typeface="HG正楷書体-PRO" panose="03000600000000000000" pitchFamily="66" charset="-128"/>
              </a:rPr>
              <a:t>)</a:t>
            </a:r>
          </a:p>
          <a:p>
            <a:pPr algn="ctr"/>
            <a:r>
              <a:rPr lang="en-US" altLang="ja-JP" sz="1200" dirty="0">
                <a:solidFill>
                  <a:schemeClr val="bg1"/>
                </a:solidFill>
                <a:latin typeface="HG正楷書体-PRO" panose="03000600000000000000" pitchFamily="66" charset="-128"/>
                <a:ea typeface="HG正楷書体-PRO" panose="03000600000000000000" pitchFamily="66" charset="-128"/>
              </a:rPr>
              <a:t>1230-50</a:t>
            </a:r>
            <a:r>
              <a:rPr lang="ja-JP" altLang="en-US" sz="1200" dirty="0">
                <a:solidFill>
                  <a:schemeClr val="bg1"/>
                </a:solidFill>
                <a:latin typeface="HG正楷書体-PRO" panose="03000600000000000000" pitchFamily="66" charset="-128"/>
                <a:ea typeface="HG正楷書体-PRO" panose="03000600000000000000" pitchFamily="66" charset="-128"/>
              </a:rPr>
              <a:t>年代</a:t>
            </a:r>
            <a:endParaRPr lang="en-US" altLang="ja-JP" sz="1200" dirty="0">
              <a:solidFill>
                <a:schemeClr val="bg1"/>
              </a:solidFill>
              <a:latin typeface="HG正楷書体-PRO" panose="03000600000000000000" pitchFamily="66" charset="-128"/>
              <a:ea typeface="HG正楷書体-PRO" panose="03000600000000000000" pitchFamily="66" charset="-128"/>
            </a:endParaRPr>
          </a:p>
        </p:txBody>
      </p:sp>
      <p:sp>
        <p:nvSpPr>
          <p:cNvPr id="39" name="テキスト ボックス 38">
            <a:extLst>
              <a:ext uri="{FF2B5EF4-FFF2-40B4-BE49-F238E27FC236}">
                <a16:creationId xmlns:a16="http://schemas.microsoft.com/office/drawing/2014/main" id="{900276D5-B5E5-0556-54EA-4D22CDC33534}"/>
              </a:ext>
            </a:extLst>
          </p:cNvPr>
          <p:cNvSpPr txBox="1"/>
          <p:nvPr/>
        </p:nvSpPr>
        <p:spPr>
          <a:xfrm>
            <a:off x="5752760" y="4709885"/>
            <a:ext cx="1587906" cy="461665"/>
          </a:xfrm>
          <a:prstGeom prst="rect">
            <a:avLst/>
          </a:prstGeom>
          <a:noFill/>
        </p:spPr>
        <p:txBody>
          <a:bodyPr wrap="square" rtlCol="0">
            <a:spAutoFit/>
          </a:bodyPr>
          <a:lstStyle/>
          <a:p>
            <a:pPr algn="ctr"/>
            <a:r>
              <a:rPr lang="en-US" altLang="ja-JP" sz="1200" dirty="0">
                <a:solidFill>
                  <a:schemeClr val="bg1"/>
                </a:solidFill>
                <a:latin typeface="HG正楷書体-PRO" panose="03000600000000000000" pitchFamily="66" charset="-128"/>
                <a:ea typeface="HG正楷書体-PRO" panose="03000600000000000000" pitchFamily="66" charset="-128"/>
              </a:rPr>
              <a:t>(</a:t>
            </a:r>
            <a:r>
              <a:rPr lang="ja-JP" altLang="en-US" sz="1200" dirty="0">
                <a:solidFill>
                  <a:schemeClr val="bg1"/>
                </a:solidFill>
                <a:latin typeface="HG正楷書体-PRO" panose="03000600000000000000" pitchFamily="66" charset="-128"/>
                <a:ea typeface="HG正楷書体-PRO" panose="03000600000000000000" pitchFamily="66" charset="-128"/>
              </a:rPr>
              <a:t>オスマ写本</a:t>
            </a:r>
            <a:r>
              <a:rPr lang="en-US" altLang="ja-JP" sz="1200" dirty="0">
                <a:solidFill>
                  <a:schemeClr val="bg1"/>
                </a:solidFill>
                <a:latin typeface="HG正楷書体-PRO" panose="03000600000000000000" pitchFamily="66" charset="-128"/>
                <a:ea typeface="HG正楷書体-PRO" panose="03000600000000000000" pitchFamily="66" charset="-128"/>
              </a:rPr>
              <a:t>)</a:t>
            </a:r>
          </a:p>
          <a:p>
            <a:pPr algn="ctr"/>
            <a:r>
              <a:rPr lang="en-US" altLang="ja-JP" sz="1200" dirty="0">
                <a:solidFill>
                  <a:schemeClr val="bg1"/>
                </a:solidFill>
                <a:latin typeface="HG正楷書体-PRO" panose="03000600000000000000" pitchFamily="66" charset="-128"/>
                <a:ea typeface="HG正楷書体-PRO" panose="03000600000000000000" pitchFamily="66" charset="-128"/>
              </a:rPr>
              <a:t> 1086</a:t>
            </a:r>
            <a:r>
              <a:rPr lang="ja-JP" altLang="en-US" sz="1200" dirty="0">
                <a:solidFill>
                  <a:schemeClr val="bg1"/>
                </a:solidFill>
                <a:latin typeface="HG正楷書体-PRO" panose="03000600000000000000" pitchFamily="66" charset="-128"/>
                <a:ea typeface="HG正楷書体-PRO" panose="03000600000000000000" pitchFamily="66" charset="-128"/>
              </a:rPr>
              <a:t>年 </a:t>
            </a:r>
            <a:endParaRPr lang="en-US" altLang="ja-JP" sz="1200" dirty="0">
              <a:solidFill>
                <a:schemeClr val="bg1"/>
              </a:solidFill>
              <a:latin typeface="HG正楷書体-PRO" panose="03000600000000000000" pitchFamily="66" charset="-128"/>
              <a:ea typeface="HG正楷書体-PRO" panose="03000600000000000000" pitchFamily="66" charset="-128"/>
            </a:endParaRPr>
          </a:p>
        </p:txBody>
      </p:sp>
      <p:sp>
        <p:nvSpPr>
          <p:cNvPr id="36" name="テキスト ボックス 35">
            <a:extLst>
              <a:ext uri="{FF2B5EF4-FFF2-40B4-BE49-F238E27FC236}">
                <a16:creationId xmlns:a16="http://schemas.microsoft.com/office/drawing/2014/main" id="{7D35EB31-104D-DE6B-999B-727E30EC7AAF}"/>
              </a:ext>
            </a:extLst>
          </p:cNvPr>
          <p:cNvSpPr txBox="1"/>
          <p:nvPr/>
        </p:nvSpPr>
        <p:spPr>
          <a:xfrm>
            <a:off x="2156438" y="7442927"/>
            <a:ext cx="2297253" cy="461665"/>
          </a:xfrm>
          <a:prstGeom prst="rect">
            <a:avLst/>
          </a:prstGeom>
          <a:noFill/>
        </p:spPr>
        <p:txBody>
          <a:bodyPr wrap="square" rtlCol="0">
            <a:spAutoFit/>
          </a:bodyPr>
          <a:lstStyle/>
          <a:p>
            <a:pPr algn="ctr"/>
            <a:r>
              <a:rPr lang="en-US" altLang="ja-JP" sz="1200" dirty="0">
                <a:solidFill>
                  <a:schemeClr val="bg1"/>
                </a:solidFill>
                <a:latin typeface="HG正楷書体-PRO" panose="03000600000000000000" pitchFamily="66" charset="-128"/>
                <a:ea typeface="HG正楷書体-PRO" panose="03000600000000000000" pitchFamily="66" charset="-128"/>
              </a:rPr>
              <a:t>(</a:t>
            </a:r>
            <a:r>
              <a:rPr lang="ja-JP" altLang="en-US" sz="1200" dirty="0">
                <a:solidFill>
                  <a:schemeClr val="bg1"/>
                </a:solidFill>
                <a:latin typeface="HG正楷書体-PRO" panose="03000600000000000000" pitchFamily="66" charset="-128"/>
                <a:ea typeface="HG正楷書体-PRO" panose="03000600000000000000" pitchFamily="66" charset="-128"/>
              </a:rPr>
              <a:t>ヴァランシエンヌ黙示録写本</a:t>
            </a:r>
            <a:r>
              <a:rPr lang="en-US" altLang="ja-JP" sz="1200" dirty="0">
                <a:solidFill>
                  <a:schemeClr val="bg1"/>
                </a:solidFill>
                <a:latin typeface="HG正楷書体-PRO" panose="03000600000000000000" pitchFamily="66" charset="-128"/>
                <a:ea typeface="HG正楷書体-PRO" panose="03000600000000000000" pitchFamily="66" charset="-128"/>
              </a:rPr>
              <a:t>)</a:t>
            </a:r>
          </a:p>
          <a:p>
            <a:pPr algn="ctr"/>
            <a:r>
              <a:rPr lang="ja-JP" altLang="en-US" sz="1200" dirty="0">
                <a:solidFill>
                  <a:schemeClr val="bg1"/>
                </a:solidFill>
                <a:latin typeface="HG正楷書体-PRO" panose="03000600000000000000" pitchFamily="66" charset="-128"/>
                <a:ea typeface="HG正楷書体-PRO" panose="03000600000000000000" pitchFamily="66" charset="-128"/>
              </a:rPr>
              <a:t>　</a:t>
            </a:r>
            <a:r>
              <a:rPr lang="en-US" altLang="ja-JP" sz="1200" dirty="0">
                <a:solidFill>
                  <a:schemeClr val="bg1"/>
                </a:solidFill>
                <a:latin typeface="HG正楷書体-PRO" panose="03000600000000000000" pitchFamily="66" charset="-128"/>
                <a:ea typeface="HG正楷書体-PRO" panose="03000600000000000000" pitchFamily="66" charset="-128"/>
              </a:rPr>
              <a:t>9</a:t>
            </a:r>
            <a:r>
              <a:rPr lang="ja-JP" altLang="en-US" sz="1200" dirty="0">
                <a:solidFill>
                  <a:schemeClr val="bg1"/>
                </a:solidFill>
                <a:latin typeface="HG正楷書体-PRO" panose="03000600000000000000" pitchFamily="66" charset="-128"/>
                <a:ea typeface="HG正楷書体-PRO" panose="03000600000000000000" pitchFamily="66" charset="-128"/>
              </a:rPr>
              <a:t>世紀初期</a:t>
            </a:r>
            <a:endParaRPr lang="en-US" altLang="ja-JP" sz="1200" dirty="0">
              <a:solidFill>
                <a:schemeClr val="bg1"/>
              </a:solidFill>
              <a:latin typeface="HG正楷書体-PRO" panose="03000600000000000000" pitchFamily="66" charset="-128"/>
              <a:ea typeface="HG正楷書体-PRO" panose="03000600000000000000" pitchFamily="66" charset="-128"/>
            </a:endParaRPr>
          </a:p>
        </p:txBody>
      </p:sp>
      <p:sp>
        <p:nvSpPr>
          <p:cNvPr id="17" name="テキスト ボックス 16">
            <a:extLst>
              <a:ext uri="{FF2B5EF4-FFF2-40B4-BE49-F238E27FC236}">
                <a16:creationId xmlns:a16="http://schemas.microsoft.com/office/drawing/2014/main" id="{8598E856-C5DA-71FF-8329-8283448EF0FA}"/>
              </a:ext>
            </a:extLst>
          </p:cNvPr>
          <p:cNvSpPr txBox="1"/>
          <p:nvPr/>
        </p:nvSpPr>
        <p:spPr>
          <a:xfrm>
            <a:off x="2205284" y="5304459"/>
            <a:ext cx="4603274" cy="276999"/>
          </a:xfrm>
          <a:prstGeom prst="rect">
            <a:avLst/>
          </a:prstGeom>
          <a:noFill/>
        </p:spPr>
        <p:txBody>
          <a:bodyPr wrap="square" rtlCol="0">
            <a:spAutoFit/>
          </a:bodyPr>
          <a:lstStyle/>
          <a:p>
            <a:r>
              <a:rPr lang="ja-JP" altLang="en-US" sz="1200" dirty="0">
                <a:solidFill>
                  <a:schemeClr val="bg1"/>
                </a:solidFill>
                <a:latin typeface="HG正楷書体-PRO" panose="03000600000000000000" pitchFamily="66" charset="-128"/>
                <a:ea typeface="HG正楷書体-PRO" panose="03000600000000000000" pitchFamily="66" charset="-128"/>
              </a:rPr>
              <a:t>　　（２）その他写本</a:t>
            </a:r>
            <a:endParaRPr lang="en-US" altLang="ja-JP" sz="1200" dirty="0">
              <a:solidFill>
                <a:schemeClr val="bg1"/>
              </a:solidFill>
              <a:latin typeface="HG正楷書体-PRO" panose="03000600000000000000" pitchFamily="66" charset="-128"/>
              <a:ea typeface="HG正楷書体-PRO" panose="03000600000000000000" pitchFamily="66" charset="-128"/>
            </a:endParaRPr>
          </a:p>
        </p:txBody>
      </p:sp>
      <p:sp>
        <p:nvSpPr>
          <p:cNvPr id="19" name="テキスト ボックス 18">
            <a:extLst>
              <a:ext uri="{FF2B5EF4-FFF2-40B4-BE49-F238E27FC236}">
                <a16:creationId xmlns:a16="http://schemas.microsoft.com/office/drawing/2014/main" id="{92B842A7-51CA-FA4E-C2ED-0BA9FB3203E2}"/>
              </a:ext>
            </a:extLst>
          </p:cNvPr>
          <p:cNvSpPr txBox="1"/>
          <p:nvPr/>
        </p:nvSpPr>
        <p:spPr>
          <a:xfrm>
            <a:off x="427075" y="4815541"/>
            <a:ext cx="1587906" cy="461665"/>
          </a:xfrm>
          <a:prstGeom prst="rect">
            <a:avLst/>
          </a:prstGeom>
          <a:noFill/>
        </p:spPr>
        <p:txBody>
          <a:bodyPr wrap="square" rtlCol="0">
            <a:spAutoFit/>
          </a:bodyPr>
          <a:lstStyle/>
          <a:p>
            <a:r>
              <a:rPr lang="en-US" altLang="ja-JP" sz="1200" dirty="0">
                <a:solidFill>
                  <a:schemeClr val="bg1"/>
                </a:solidFill>
                <a:latin typeface="HG正楷書体-PRO" panose="03000600000000000000" pitchFamily="66" charset="-128"/>
                <a:ea typeface="HG正楷書体-PRO" panose="03000600000000000000" pitchFamily="66" charset="-128"/>
              </a:rPr>
              <a:t>(</a:t>
            </a:r>
            <a:r>
              <a:rPr lang="ja-JP" altLang="en-US" sz="1200" dirty="0">
                <a:solidFill>
                  <a:schemeClr val="bg1"/>
                </a:solidFill>
                <a:latin typeface="HG正楷書体-PRO" panose="03000600000000000000" pitchFamily="66" charset="-128"/>
                <a:ea typeface="HG正楷書体-PRO" panose="03000600000000000000" pitchFamily="66" charset="-128"/>
              </a:rPr>
              <a:t>ﾊﾞｼﾞｬﾄﾞﾘｰﾄﾞ写本）</a:t>
            </a:r>
            <a:endParaRPr lang="en-US" altLang="ja-JP" sz="1200" dirty="0">
              <a:solidFill>
                <a:schemeClr val="bg1"/>
              </a:solidFill>
              <a:latin typeface="HG正楷書体-PRO" panose="03000600000000000000" pitchFamily="66" charset="-128"/>
              <a:ea typeface="HG正楷書体-PRO" panose="03000600000000000000" pitchFamily="66" charset="-128"/>
            </a:endParaRPr>
          </a:p>
          <a:p>
            <a:r>
              <a:rPr lang="en-US" altLang="ja-JP" sz="1200" dirty="0">
                <a:solidFill>
                  <a:schemeClr val="bg1"/>
                </a:solidFill>
                <a:latin typeface="HG正楷書体-PRO" panose="03000600000000000000" pitchFamily="66" charset="-128"/>
                <a:ea typeface="HG正楷書体-PRO" panose="03000600000000000000" pitchFamily="66" charset="-128"/>
              </a:rPr>
              <a:t>   970</a:t>
            </a:r>
            <a:r>
              <a:rPr lang="ja-JP" altLang="en-US" sz="1200" dirty="0">
                <a:solidFill>
                  <a:schemeClr val="bg1"/>
                </a:solidFill>
                <a:latin typeface="HG正楷書体-PRO" panose="03000600000000000000" pitchFamily="66" charset="-128"/>
                <a:ea typeface="HG正楷書体-PRO" panose="03000600000000000000" pitchFamily="66" charset="-128"/>
              </a:rPr>
              <a:t>年 </a:t>
            </a:r>
          </a:p>
        </p:txBody>
      </p:sp>
      <p:pic>
        <p:nvPicPr>
          <p:cNvPr id="10" name="図 9">
            <a:extLst>
              <a:ext uri="{FF2B5EF4-FFF2-40B4-BE49-F238E27FC236}">
                <a16:creationId xmlns:a16="http://schemas.microsoft.com/office/drawing/2014/main" id="{97CCC145-B44E-3F3C-8ABD-29051637B56B}"/>
              </a:ext>
            </a:extLst>
          </p:cNvPr>
          <p:cNvPicPr>
            <a:picLocks noChangeAspect="1"/>
          </p:cNvPicPr>
          <p:nvPr/>
        </p:nvPicPr>
        <p:blipFill>
          <a:blip r:embed="rId7"/>
          <a:stretch>
            <a:fillRect/>
          </a:stretch>
        </p:blipFill>
        <p:spPr>
          <a:xfrm>
            <a:off x="4769567" y="5714367"/>
            <a:ext cx="2514329" cy="1755859"/>
          </a:xfrm>
          <a:prstGeom prst="rect">
            <a:avLst/>
          </a:prstGeom>
        </p:spPr>
      </p:pic>
      <p:pic>
        <p:nvPicPr>
          <p:cNvPr id="22" name="図 21">
            <a:extLst>
              <a:ext uri="{FF2B5EF4-FFF2-40B4-BE49-F238E27FC236}">
                <a16:creationId xmlns:a16="http://schemas.microsoft.com/office/drawing/2014/main" id="{3814F825-FA4B-D55F-03BF-B6F8474A7A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5284" y="2829556"/>
            <a:ext cx="1675376" cy="1859840"/>
          </a:xfrm>
          <a:prstGeom prst="rect">
            <a:avLst/>
          </a:prstGeom>
        </p:spPr>
      </p:pic>
      <p:pic>
        <p:nvPicPr>
          <p:cNvPr id="28" name="図 27">
            <a:extLst>
              <a:ext uri="{FF2B5EF4-FFF2-40B4-BE49-F238E27FC236}">
                <a16:creationId xmlns:a16="http://schemas.microsoft.com/office/drawing/2014/main" id="{208A78B1-970A-081C-B6DE-46D7C3DE3F60}"/>
              </a:ext>
            </a:extLst>
          </p:cNvPr>
          <p:cNvPicPr>
            <a:picLocks noChangeAspect="1"/>
          </p:cNvPicPr>
          <p:nvPr/>
        </p:nvPicPr>
        <p:blipFill>
          <a:blip r:embed="rId9" cstate="print">
            <a:extLst>
              <a:ext uri="{28A0092B-C50C-407E-A947-70E740481C1C}">
                <a14:useLocalDpi xmlns:a14="http://schemas.microsoft.com/office/drawing/2010/main" val="0"/>
              </a:ext>
            </a:extLst>
          </a:blip>
          <a:srcRect l="7840" t="8917" r="42209" b="7730"/>
          <a:stretch>
            <a:fillRect/>
          </a:stretch>
        </p:blipFill>
        <p:spPr>
          <a:xfrm>
            <a:off x="390581" y="2735528"/>
            <a:ext cx="1561214" cy="1953868"/>
          </a:xfrm>
          <a:prstGeom prst="rect">
            <a:avLst/>
          </a:prstGeom>
        </p:spPr>
      </p:pic>
      <p:pic>
        <p:nvPicPr>
          <p:cNvPr id="2" name="図 1">
            <a:extLst>
              <a:ext uri="{FF2B5EF4-FFF2-40B4-BE49-F238E27FC236}">
                <a16:creationId xmlns:a16="http://schemas.microsoft.com/office/drawing/2014/main" id="{B3074E03-964C-1F4A-2717-70B8A5F6F9B2}"/>
              </a:ext>
            </a:extLst>
          </p:cNvPr>
          <p:cNvPicPr>
            <a:picLocks noChangeAspect="1"/>
          </p:cNvPicPr>
          <p:nvPr/>
        </p:nvPicPr>
        <p:blipFill>
          <a:blip r:embed="rId10"/>
          <a:stretch>
            <a:fillRect/>
          </a:stretch>
        </p:blipFill>
        <p:spPr>
          <a:xfrm>
            <a:off x="6047248" y="2678684"/>
            <a:ext cx="1394849" cy="1985813"/>
          </a:xfrm>
          <a:prstGeom prst="rect">
            <a:avLst/>
          </a:prstGeom>
        </p:spPr>
      </p:pic>
      <p:pic>
        <p:nvPicPr>
          <p:cNvPr id="20" name="図 19">
            <a:extLst>
              <a:ext uri="{FF2B5EF4-FFF2-40B4-BE49-F238E27FC236}">
                <a16:creationId xmlns:a16="http://schemas.microsoft.com/office/drawing/2014/main" id="{981C6D71-CC4B-31E6-5207-F97F631E6EF7}"/>
              </a:ext>
            </a:extLst>
          </p:cNvPr>
          <p:cNvPicPr>
            <a:picLocks noChangeAspect="1"/>
          </p:cNvPicPr>
          <p:nvPr/>
        </p:nvPicPr>
        <p:blipFill>
          <a:blip r:embed="rId11"/>
          <a:stretch>
            <a:fillRect/>
          </a:stretch>
        </p:blipFill>
        <p:spPr>
          <a:xfrm>
            <a:off x="4069229" y="2783994"/>
            <a:ext cx="1789568" cy="1861698"/>
          </a:xfrm>
          <a:prstGeom prst="rect">
            <a:avLst/>
          </a:prstGeom>
        </p:spPr>
      </p:pic>
      <p:sp>
        <p:nvSpPr>
          <p:cNvPr id="21" name="テキスト ボックス 20">
            <a:extLst>
              <a:ext uri="{FF2B5EF4-FFF2-40B4-BE49-F238E27FC236}">
                <a16:creationId xmlns:a16="http://schemas.microsoft.com/office/drawing/2014/main" id="{FF18C2C4-188A-901E-E34A-5585F733844B}"/>
              </a:ext>
            </a:extLst>
          </p:cNvPr>
          <p:cNvSpPr txBox="1"/>
          <p:nvPr/>
        </p:nvSpPr>
        <p:spPr>
          <a:xfrm>
            <a:off x="305715" y="7456604"/>
            <a:ext cx="1587906" cy="461665"/>
          </a:xfrm>
          <a:prstGeom prst="rect">
            <a:avLst/>
          </a:prstGeom>
          <a:noFill/>
        </p:spPr>
        <p:txBody>
          <a:bodyPr wrap="square" rtlCol="0">
            <a:spAutoFit/>
          </a:bodyPr>
          <a:lstStyle/>
          <a:p>
            <a:r>
              <a:rPr lang="en-US" altLang="ja-JP" sz="1200" dirty="0">
                <a:solidFill>
                  <a:schemeClr val="bg1"/>
                </a:solidFill>
                <a:latin typeface="HG正楷書体-PRO" panose="03000600000000000000" pitchFamily="66" charset="-128"/>
                <a:ea typeface="HG正楷書体-PRO" panose="03000600000000000000" pitchFamily="66" charset="-128"/>
              </a:rPr>
              <a:t>(</a:t>
            </a:r>
            <a:r>
              <a:rPr lang="ja-JP" altLang="en-US" sz="1200" dirty="0">
                <a:solidFill>
                  <a:schemeClr val="bg1"/>
                </a:solidFill>
                <a:latin typeface="HG正楷書体-PRO" panose="03000600000000000000" pitchFamily="66" charset="-128"/>
                <a:ea typeface="HG正楷書体-PRO" panose="03000600000000000000" pitchFamily="66" charset="-128"/>
              </a:rPr>
              <a:t>ｻﾝ･ｽｳﾞｪｰﾙ写本）</a:t>
            </a:r>
            <a:endParaRPr lang="en-US" altLang="ja-JP" sz="1200" dirty="0">
              <a:solidFill>
                <a:schemeClr val="bg1"/>
              </a:solidFill>
              <a:latin typeface="HG正楷書体-PRO" panose="03000600000000000000" pitchFamily="66" charset="-128"/>
              <a:ea typeface="HG正楷書体-PRO" panose="03000600000000000000" pitchFamily="66" charset="-128"/>
            </a:endParaRPr>
          </a:p>
          <a:p>
            <a:r>
              <a:rPr lang="en-US" altLang="ja-JP" sz="1200" dirty="0">
                <a:solidFill>
                  <a:schemeClr val="bg1"/>
                </a:solidFill>
                <a:latin typeface="HG正楷書体-PRO" panose="03000600000000000000" pitchFamily="66" charset="-128"/>
                <a:ea typeface="HG正楷書体-PRO" panose="03000600000000000000" pitchFamily="66" charset="-128"/>
              </a:rPr>
              <a:t>   11</a:t>
            </a:r>
            <a:r>
              <a:rPr lang="ja-JP" altLang="en-US" sz="1200" dirty="0">
                <a:solidFill>
                  <a:schemeClr val="bg1"/>
                </a:solidFill>
                <a:latin typeface="HG正楷書体-PRO" panose="03000600000000000000" pitchFamily="66" charset="-128"/>
                <a:ea typeface="HG正楷書体-PRO" panose="03000600000000000000" pitchFamily="66" charset="-128"/>
              </a:rPr>
              <a:t>世紀中頃 </a:t>
            </a:r>
          </a:p>
        </p:txBody>
      </p:sp>
      <p:pic>
        <p:nvPicPr>
          <p:cNvPr id="23" name="図 22">
            <a:extLst>
              <a:ext uri="{FF2B5EF4-FFF2-40B4-BE49-F238E27FC236}">
                <a16:creationId xmlns:a16="http://schemas.microsoft.com/office/drawing/2014/main" id="{23502E68-A01B-8FF9-0DE5-1809A3231279}"/>
              </a:ext>
            </a:extLst>
          </p:cNvPr>
          <p:cNvPicPr>
            <a:picLocks noChangeAspect="1"/>
          </p:cNvPicPr>
          <p:nvPr/>
        </p:nvPicPr>
        <p:blipFill>
          <a:blip r:embed="rId12"/>
          <a:stretch>
            <a:fillRect/>
          </a:stretch>
        </p:blipFill>
        <p:spPr>
          <a:xfrm>
            <a:off x="309707" y="5456210"/>
            <a:ext cx="1796379" cy="2036704"/>
          </a:xfrm>
          <a:prstGeom prst="rect">
            <a:avLst/>
          </a:prstGeom>
        </p:spPr>
      </p:pic>
      <p:pic>
        <p:nvPicPr>
          <p:cNvPr id="25" name="図 24">
            <a:extLst>
              <a:ext uri="{FF2B5EF4-FFF2-40B4-BE49-F238E27FC236}">
                <a16:creationId xmlns:a16="http://schemas.microsoft.com/office/drawing/2014/main" id="{1FA51BC4-05B0-2E3D-FBCC-3301B67F5921}"/>
              </a:ext>
            </a:extLst>
          </p:cNvPr>
          <p:cNvPicPr>
            <a:picLocks noChangeAspect="1"/>
          </p:cNvPicPr>
          <p:nvPr/>
        </p:nvPicPr>
        <p:blipFill>
          <a:blip r:embed="rId13"/>
          <a:stretch>
            <a:fillRect/>
          </a:stretch>
        </p:blipFill>
        <p:spPr>
          <a:xfrm>
            <a:off x="2679822" y="5641153"/>
            <a:ext cx="1701783" cy="1791765"/>
          </a:xfrm>
          <a:prstGeom prst="rect">
            <a:avLst/>
          </a:prstGeom>
        </p:spPr>
      </p:pic>
      <p:pic>
        <p:nvPicPr>
          <p:cNvPr id="29" name="図 28">
            <a:extLst>
              <a:ext uri="{FF2B5EF4-FFF2-40B4-BE49-F238E27FC236}">
                <a16:creationId xmlns:a16="http://schemas.microsoft.com/office/drawing/2014/main" id="{BD071142-1037-8EFD-5B94-F97D63CEC75F}"/>
              </a:ext>
            </a:extLst>
          </p:cNvPr>
          <p:cNvPicPr>
            <a:picLocks noChangeAspect="1"/>
          </p:cNvPicPr>
          <p:nvPr/>
        </p:nvPicPr>
        <p:blipFill>
          <a:blip r:embed="rId14"/>
          <a:stretch>
            <a:fillRect/>
          </a:stretch>
        </p:blipFill>
        <p:spPr>
          <a:xfrm>
            <a:off x="5092750" y="8972272"/>
            <a:ext cx="2165953" cy="1637123"/>
          </a:xfrm>
          <a:prstGeom prst="rect">
            <a:avLst/>
          </a:prstGeom>
        </p:spPr>
      </p:pic>
    </p:spTree>
    <p:extLst>
      <p:ext uri="{BB962C8B-B14F-4D97-AF65-F5344CB8AC3E}">
        <p14:creationId xmlns:p14="http://schemas.microsoft.com/office/powerpoint/2010/main" val="126077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FF1E8ED1-CED0-5635-220F-036B325E06BA}"/>
              </a:ext>
            </a:extLst>
          </p:cNvPr>
          <p:cNvSpPr txBox="1"/>
          <p:nvPr/>
        </p:nvSpPr>
        <p:spPr>
          <a:xfrm>
            <a:off x="280217" y="2900096"/>
            <a:ext cx="7158808" cy="830997"/>
          </a:xfrm>
          <a:prstGeom prst="rect">
            <a:avLst/>
          </a:prstGeom>
          <a:noFill/>
          <a:ln>
            <a:solidFill>
              <a:srgbClr val="6F7487"/>
            </a:solidFill>
          </a:ln>
        </p:spPr>
        <p:txBody>
          <a:bodyPr wrap="square" rtlCol="0">
            <a:spAutoFit/>
          </a:bodyPr>
          <a:lstStyle/>
          <a:p>
            <a:r>
              <a:rPr lang="ja-JP" altLang="en-US" sz="1600" b="1" dirty="0">
                <a:latin typeface="+mj-ea"/>
              </a:rPr>
              <a:t>今月の展示写本</a:t>
            </a:r>
            <a:endParaRPr lang="en-US" altLang="ja-JP" sz="1600" b="1" dirty="0">
              <a:latin typeface="+mj-ea"/>
            </a:endParaRPr>
          </a:p>
          <a:p>
            <a:r>
              <a:rPr lang="ja-JP" altLang="en-US" sz="1600" b="1" dirty="0">
                <a:latin typeface="+mj-ea"/>
              </a:rPr>
              <a:t>　（１） ベアトゥス黙示録写本　（①②③④⑤</a:t>
            </a:r>
            <a:r>
              <a:rPr lang="en-US" altLang="ja-JP" sz="1600" b="1" dirty="0">
                <a:latin typeface="+mj-ea"/>
              </a:rPr>
              <a:t>)</a:t>
            </a:r>
          </a:p>
          <a:p>
            <a:r>
              <a:rPr lang="ja-JP" altLang="en-US" sz="1600" b="1" dirty="0">
                <a:latin typeface="+mj-ea"/>
              </a:rPr>
              <a:t>　（２） その他写本（⑥⑦）</a:t>
            </a:r>
            <a:endParaRPr lang="en-US" altLang="ja-JP" sz="1100" dirty="0">
              <a:solidFill>
                <a:prstClr val="black"/>
              </a:solidFill>
              <a:latin typeface="ＭＳ Ｐゴシック"/>
            </a:endParaRPr>
          </a:p>
        </p:txBody>
      </p:sp>
      <p:sp>
        <p:nvSpPr>
          <p:cNvPr id="4" name="テキスト ボックス 3">
            <a:extLst>
              <a:ext uri="{FF2B5EF4-FFF2-40B4-BE49-F238E27FC236}">
                <a16:creationId xmlns:a16="http://schemas.microsoft.com/office/drawing/2014/main" id="{AC4E498D-ED15-4DC8-909F-143691EF6852}"/>
              </a:ext>
            </a:extLst>
          </p:cNvPr>
          <p:cNvSpPr txBox="1"/>
          <p:nvPr/>
        </p:nvSpPr>
        <p:spPr>
          <a:xfrm>
            <a:off x="280217" y="772801"/>
            <a:ext cx="7027682" cy="1938992"/>
          </a:xfrm>
          <a:prstGeom prst="rect">
            <a:avLst/>
          </a:prstGeom>
          <a:noFill/>
        </p:spPr>
        <p:txBody>
          <a:bodyPr wrap="square" rtlCol="0">
            <a:spAutoFit/>
          </a:bodyPr>
          <a:lstStyle/>
          <a:p>
            <a:r>
              <a:rPr kumimoji="1" lang="ja-JP" altLang="en-US" sz="1200" dirty="0">
                <a:latin typeface="ＭＳ Ｐ明朝" panose="02020600040205080304" pitchFamily="18" charset="-128"/>
                <a:ea typeface="ＭＳ Ｐ明朝" panose="02020600040205080304" pitchFamily="18" charset="-128"/>
              </a:rPr>
              <a:t>中世初期のイベリア</a:t>
            </a:r>
            <a:r>
              <a:rPr lang="ja-JP" altLang="en-US" sz="1200" dirty="0">
                <a:latin typeface="ＭＳ Ｐ明朝" panose="02020600040205080304" pitchFamily="18" charset="-128"/>
                <a:ea typeface="ＭＳ Ｐ明朝" panose="02020600040205080304" pitchFamily="18" charset="-128"/>
              </a:rPr>
              <a:t>半島北部アストゥリアス地方の</a:t>
            </a:r>
            <a:r>
              <a:rPr kumimoji="1" lang="ja-JP" altLang="en-US" sz="1200" dirty="0">
                <a:latin typeface="ＭＳ Ｐ明朝" panose="02020600040205080304" pitchFamily="18" charset="-128"/>
                <a:ea typeface="ＭＳ Ｐ明朝" panose="02020600040205080304" pitchFamily="18" charset="-128"/>
              </a:rPr>
              <a:t>リエバナにある修道院の修道士、ベアトゥス</a:t>
            </a:r>
            <a:r>
              <a:rPr kumimoji="1" lang="en-US" altLang="ja-JP" sz="1200" dirty="0">
                <a:latin typeface="ＭＳ Ｐ明朝" panose="02020600040205080304" pitchFamily="18" charset="-128"/>
                <a:ea typeface="ＭＳ Ｐ明朝" panose="02020600040205080304" pitchFamily="18" charset="-128"/>
              </a:rPr>
              <a:t>(</a:t>
            </a:r>
            <a:r>
              <a:rPr kumimoji="1" lang="ja-JP" altLang="en-US" sz="1200" dirty="0">
                <a:latin typeface="ＭＳ Ｐ明朝" panose="02020600040205080304" pitchFamily="18" charset="-128"/>
                <a:ea typeface="ＭＳ Ｐ明朝" panose="02020600040205080304" pitchFamily="18" charset="-128"/>
              </a:rPr>
              <a:t>ベアト</a:t>
            </a:r>
            <a:r>
              <a:rPr kumimoji="1" lang="en-US" altLang="ja-JP" sz="1200" dirty="0" err="1">
                <a:latin typeface="ＭＳ Ｐ明朝" panose="02020600040205080304" pitchFamily="18" charset="-128"/>
                <a:ea typeface="ＭＳ Ｐ明朝" panose="02020600040205080304" pitchFamily="18" charset="-128"/>
              </a:rPr>
              <a:t>Beato</a:t>
            </a:r>
            <a:r>
              <a:rPr kumimoji="1" lang="en-US" altLang="ja-JP" sz="1200" dirty="0">
                <a:latin typeface="ＭＳ Ｐ明朝" panose="02020600040205080304" pitchFamily="18" charset="-128"/>
                <a:ea typeface="ＭＳ Ｐ明朝" panose="02020600040205080304" pitchFamily="18" charset="-128"/>
              </a:rPr>
              <a:t> </a:t>
            </a:r>
            <a:r>
              <a:rPr kumimoji="1" lang="ja-JP" altLang="en-US" sz="1200" dirty="0">
                <a:latin typeface="ＭＳ Ｐ明朝" panose="02020600040205080304" pitchFamily="18" charset="-128"/>
                <a:ea typeface="ＭＳ Ｐ明朝" panose="02020600040205080304" pitchFamily="18" charset="-128"/>
              </a:rPr>
              <a:t>？</a:t>
            </a:r>
            <a:r>
              <a:rPr kumimoji="1" lang="en-US" altLang="ja-JP" sz="1200" dirty="0">
                <a:latin typeface="ＭＳ Ｐ明朝" panose="02020600040205080304" pitchFamily="18" charset="-128"/>
                <a:ea typeface="ＭＳ Ｐ明朝" panose="02020600040205080304" pitchFamily="18" charset="-128"/>
              </a:rPr>
              <a:t>‐798)</a:t>
            </a:r>
            <a:r>
              <a:rPr kumimoji="1" lang="ja-JP" altLang="en-US" sz="1200" dirty="0">
                <a:latin typeface="ＭＳ Ｐ明朝" panose="02020600040205080304" pitchFamily="18" charset="-128"/>
                <a:ea typeface="ＭＳ Ｐ明朝" panose="02020600040205080304" pitchFamily="18" charset="-128"/>
              </a:rPr>
              <a:t>が</a:t>
            </a:r>
            <a:r>
              <a:rPr kumimoji="1" lang="en-US" altLang="ja-JP" sz="1200" dirty="0">
                <a:latin typeface="ＭＳ Ｐ明朝" panose="02020600040205080304" pitchFamily="18" charset="-128"/>
                <a:ea typeface="ＭＳ Ｐ明朝" panose="02020600040205080304" pitchFamily="18" charset="-128"/>
              </a:rPr>
              <a:t>776</a:t>
            </a:r>
            <a:r>
              <a:rPr kumimoji="1" lang="ja-JP" altLang="en-US" sz="1200" dirty="0">
                <a:latin typeface="ＭＳ Ｐ明朝" panose="02020600040205080304" pitchFamily="18" charset="-128"/>
                <a:ea typeface="ＭＳ Ｐ明朝" panose="02020600040205080304" pitchFamily="18" charset="-128"/>
              </a:rPr>
              <a:t>年に「ヨハネの黙示録註解書」を編纂しました。原本は既に存在していませんが、非常に人気を博し、</a:t>
            </a:r>
            <a:r>
              <a:rPr kumimoji="1" lang="en-US" altLang="ja-JP" sz="1200" dirty="0">
                <a:latin typeface="ＭＳ Ｐ明朝" panose="02020600040205080304" pitchFamily="18" charset="-128"/>
                <a:ea typeface="ＭＳ Ｐ明朝" panose="02020600040205080304" pitchFamily="18" charset="-128"/>
              </a:rPr>
              <a:t>10</a:t>
            </a:r>
            <a:r>
              <a:rPr kumimoji="1" lang="ja-JP" altLang="en-US" sz="1200" dirty="0">
                <a:latin typeface="ＭＳ Ｐ明朝" panose="02020600040205080304" pitchFamily="18" charset="-128"/>
                <a:ea typeface="ＭＳ Ｐ明朝" panose="02020600040205080304" pitchFamily="18" charset="-128"/>
              </a:rPr>
              <a:t>世紀から</a:t>
            </a:r>
            <a:r>
              <a:rPr kumimoji="1" lang="en-US" altLang="ja-JP" sz="1200" dirty="0">
                <a:latin typeface="ＭＳ Ｐ明朝" panose="02020600040205080304" pitchFamily="18" charset="-128"/>
                <a:ea typeface="ＭＳ Ｐ明朝" panose="02020600040205080304" pitchFamily="18" charset="-128"/>
              </a:rPr>
              <a:t>12</a:t>
            </a:r>
            <a:r>
              <a:rPr kumimoji="1" lang="ja-JP" altLang="en-US" sz="1200" dirty="0">
                <a:latin typeface="ＭＳ Ｐ明朝" panose="02020600040205080304" pitchFamily="18" charset="-128"/>
                <a:ea typeface="ＭＳ Ｐ明朝" panose="02020600040205080304" pitchFamily="18" charset="-128"/>
              </a:rPr>
              <a:t>世紀にかけて多くの写本がイベリア半島はもとよりフランスやイタリアなどで制作されました。ほとんどの写本には、彩色された挿絵が多数描かれており、その鮮やかな色使いと想像力豊かなインパクトの強い挿絵が後世にながく影響を与えてきました。</a:t>
            </a:r>
            <a:endParaRPr kumimoji="1" lang="en-US" altLang="ja-JP" sz="1200" dirty="0">
              <a:latin typeface="ＭＳ Ｐ明朝" panose="02020600040205080304" pitchFamily="18" charset="-128"/>
              <a:ea typeface="ＭＳ Ｐ明朝" panose="02020600040205080304" pitchFamily="18" charset="-128"/>
            </a:endParaRPr>
          </a:p>
          <a:p>
            <a:endParaRPr kumimoji="1" lang="ja-JP" altLang="en-US" sz="1200" dirty="0">
              <a:latin typeface="ＭＳ Ｐ明朝" panose="02020600040205080304" pitchFamily="18" charset="-128"/>
              <a:ea typeface="ＭＳ Ｐ明朝" panose="02020600040205080304" pitchFamily="18" charset="-128"/>
            </a:endParaRPr>
          </a:p>
          <a:p>
            <a:r>
              <a:rPr kumimoji="1" lang="ja-JP" altLang="en-US" sz="1200" dirty="0">
                <a:latin typeface="ＭＳ Ｐ明朝" panose="02020600040205080304" pitchFamily="18" charset="-128"/>
                <a:ea typeface="ＭＳ Ｐ明朝" panose="02020600040205080304" pitchFamily="18" charset="-128"/>
              </a:rPr>
              <a:t>これまでに発見されたベアトゥス写本のうち、挿絵入りのものは</a:t>
            </a:r>
            <a:r>
              <a:rPr kumimoji="1" lang="en-US" altLang="ja-JP" sz="1200" dirty="0">
                <a:latin typeface="ＭＳ Ｐ明朝" panose="02020600040205080304" pitchFamily="18" charset="-128"/>
                <a:ea typeface="ＭＳ Ｐ明朝" panose="02020600040205080304" pitchFamily="18" charset="-128"/>
              </a:rPr>
              <a:t>29 </a:t>
            </a:r>
            <a:r>
              <a:rPr kumimoji="1" lang="ja-JP" altLang="en-US" sz="1200" dirty="0">
                <a:latin typeface="ＭＳ Ｐ明朝" panose="02020600040205080304" pitchFamily="18" charset="-128"/>
                <a:ea typeface="ＭＳ Ｐ明朝" panose="02020600040205080304" pitchFamily="18" charset="-128"/>
              </a:rPr>
              <a:t>写本あり、そのうち完本の写本は</a:t>
            </a:r>
            <a:r>
              <a:rPr kumimoji="1" lang="en-US" altLang="ja-JP" sz="1200" dirty="0">
                <a:latin typeface="ＭＳ Ｐ明朝" panose="02020600040205080304" pitchFamily="18" charset="-128"/>
                <a:ea typeface="ＭＳ Ｐ明朝" panose="02020600040205080304" pitchFamily="18" charset="-128"/>
              </a:rPr>
              <a:t>22</a:t>
            </a:r>
            <a:r>
              <a:rPr kumimoji="1" lang="ja-JP" altLang="en-US" sz="1200" dirty="0">
                <a:latin typeface="ＭＳ Ｐ明朝" panose="02020600040205080304" pitchFamily="18" charset="-128"/>
                <a:ea typeface="ＭＳ Ｐ明朝" panose="02020600040205080304" pitchFamily="18" charset="-128"/>
              </a:rPr>
              <a:t>写本、断簡の写本が</a:t>
            </a:r>
            <a:r>
              <a:rPr kumimoji="1" lang="en-US" altLang="ja-JP" sz="1200" dirty="0">
                <a:latin typeface="ＭＳ Ｐ明朝" panose="02020600040205080304" pitchFamily="18" charset="-128"/>
                <a:ea typeface="ＭＳ Ｐ明朝" panose="02020600040205080304" pitchFamily="18" charset="-128"/>
              </a:rPr>
              <a:t>7</a:t>
            </a:r>
            <a:r>
              <a:rPr kumimoji="1" lang="ja-JP" altLang="en-US" sz="1200" dirty="0">
                <a:latin typeface="ＭＳ Ｐ明朝" panose="02020600040205080304" pitchFamily="18" charset="-128"/>
                <a:ea typeface="ＭＳ Ｐ明朝" panose="02020600040205080304" pitchFamily="18" charset="-128"/>
              </a:rPr>
              <a:t>写本あります。</a:t>
            </a:r>
          </a:p>
          <a:p>
            <a:r>
              <a:rPr kumimoji="1" lang="ja-JP" altLang="en-US" sz="1200" dirty="0">
                <a:latin typeface="ＭＳ Ｐ明朝" panose="02020600040205080304" pitchFamily="18" charset="-128"/>
                <a:ea typeface="ＭＳ Ｐ明朝" panose="02020600040205080304" pitchFamily="18" charset="-128"/>
              </a:rPr>
              <a:t>本ライブラリーには完本</a:t>
            </a:r>
            <a:r>
              <a:rPr kumimoji="1" lang="en-US" altLang="ja-JP" sz="1200" dirty="0">
                <a:latin typeface="ＭＳ Ｐ明朝" panose="02020600040205080304" pitchFamily="18" charset="-128"/>
                <a:ea typeface="ＭＳ Ｐ明朝" panose="02020600040205080304" pitchFamily="18" charset="-128"/>
              </a:rPr>
              <a:t>22</a:t>
            </a:r>
            <a:r>
              <a:rPr kumimoji="1" lang="ja-JP" altLang="en-US" sz="1200" dirty="0">
                <a:latin typeface="ＭＳ Ｐ明朝" panose="02020600040205080304" pitchFamily="18" charset="-128"/>
                <a:ea typeface="ＭＳ Ｐ明朝" panose="02020600040205080304" pitchFamily="18" charset="-128"/>
              </a:rPr>
              <a:t>写本のうち</a:t>
            </a:r>
            <a:r>
              <a:rPr lang="en-US" altLang="ja-JP" sz="1200" dirty="0">
                <a:latin typeface="ＭＳ Ｐ明朝" panose="02020600040205080304" pitchFamily="18" charset="-128"/>
                <a:ea typeface="ＭＳ Ｐ明朝" panose="02020600040205080304" pitchFamily="18" charset="-128"/>
              </a:rPr>
              <a:t>20</a:t>
            </a:r>
            <a:r>
              <a:rPr kumimoji="1" lang="ja-JP" altLang="en-US" sz="1200" dirty="0">
                <a:latin typeface="ＭＳ Ｐ明朝" panose="02020600040205080304" pitchFamily="18" charset="-128"/>
                <a:ea typeface="ＭＳ Ｐ明朝" panose="02020600040205080304" pitchFamily="18" charset="-128"/>
              </a:rPr>
              <a:t>写本のファクシミリ版があります。　ファクシミリ版の中には羊皮紙の厚みやシワ・汚れ・破れ・落書きなどをそのまま再現した精巧なものもあります。</a:t>
            </a:r>
            <a:endParaRPr kumimoji="1" lang="en-US" altLang="ja-JP" sz="1200" dirty="0">
              <a:latin typeface="ＭＳ Ｐ明朝" panose="02020600040205080304" pitchFamily="18" charset="-128"/>
              <a:ea typeface="ＭＳ Ｐ明朝" panose="02020600040205080304" pitchFamily="18" charset="-128"/>
            </a:endParaRPr>
          </a:p>
        </p:txBody>
      </p:sp>
      <p:sp>
        <p:nvSpPr>
          <p:cNvPr id="7" name="テキスト ボックス 6">
            <a:extLst>
              <a:ext uri="{FF2B5EF4-FFF2-40B4-BE49-F238E27FC236}">
                <a16:creationId xmlns:a16="http://schemas.microsoft.com/office/drawing/2014/main" id="{AC4E498D-ED15-4DC8-909F-143691EF6852}"/>
              </a:ext>
            </a:extLst>
          </p:cNvPr>
          <p:cNvSpPr txBox="1"/>
          <p:nvPr/>
        </p:nvSpPr>
        <p:spPr>
          <a:xfrm>
            <a:off x="342938" y="355624"/>
            <a:ext cx="7027682" cy="338554"/>
          </a:xfrm>
          <a:prstGeom prst="rect">
            <a:avLst/>
          </a:prstGeom>
          <a:noFill/>
        </p:spPr>
        <p:txBody>
          <a:bodyPr wrap="square" rtlCol="0">
            <a:spAutoFit/>
          </a:bodyPr>
          <a:lstStyle/>
          <a:p>
            <a:r>
              <a:rPr kumimoji="1" lang="ja-JP" altLang="en-US" sz="1600" b="1" dirty="0">
                <a:latin typeface="+mj-ea"/>
                <a:ea typeface="+mj-ea"/>
              </a:rPr>
              <a:t>ベアトゥスの</a:t>
            </a:r>
            <a:r>
              <a:rPr lang="ja-JP" altLang="en-US" sz="1600" b="1" dirty="0">
                <a:latin typeface="+mj-ea"/>
                <a:ea typeface="+mj-ea"/>
              </a:rPr>
              <a:t>黙示録註解書写本について</a:t>
            </a:r>
            <a:endParaRPr kumimoji="1" lang="ja-JP" altLang="en-US" sz="1600" b="1" dirty="0">
              <a:latin typeface="+mj-ea"/>
              <a:ea typeface="+mj-ea"/>
            </a:endParaRPr>
          </a:p>
        </p:txBody>
      </p:sp>
      <p:sp>
        <p:nvSpPr>
          <p:cNvPr id="15" name="正方形/長方形 14">
            <a:extLst>
              <a:ext uri="{FF2B5EF4-FFF2-40B4-BE49-F238E27FC236}">
                <a16:creationId xmlns:a16="http://schemas.microsoft.com/office/drawing/2014/main" id="{7669E7D6-7FCC-1D11-E3FF-6E28CB9C64AB}"/>
              </a:ext>
            </a:extLst>
          </p:cNvPr>
          <p:cNvSpPr/>
          <p:nvPr/>
        </p:nvSpPr>
        <p:spPr>
          <a:xfrm>
            <a:off x="3600450" y="4191000"/>
            <a:ext cx="518160" cy="53340"/>
          </a:xfrm>
          <a:prstGeom prst="rect">
            <a:avLst/>
          </a:prstGeom>
          <a:solidFill>
            <a:srgbClr val="FBE5D6">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3DC565A-5DE0-3DE8-D812-484F0AB46803}"/>
              </a:ext>
            </a:extLst>
          </p:cNvPr>
          <p:cNvSpPr/>
          <p:nvPr/>
        </p:nvSpPr>
        <p:spPr>
          <a:xfrm>
            <a:off x="4293870" y="4227858"/>
            <a:ext cx="518160" cy="88872"/>
          </a:xfrm>
          <a:prstGeom prst="rect">
            <a:avLst/>
          </a:prstGeom>
          <a:solidFill>
            <a:srgbClr val="FBE5D6">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FA86467E-BB87-6520-8FD1-FF2E75DEAD0B}"/>
              </a:ext>
            </a:extLst>
          </p:cNvPr>
          <p:cNvSpPr/>
          <p:nvPr/>
        </p:nvSpPr>
        <p:spPr>
          <a:xfrm>
            <a:off x="5284470" y="4613910"/>
            <a:ext cx="489585" cy="118110"/>
          </a:xfrm>
          <a:prstGeom prst="rect">
            <a:avLst/>
          </a:prstGeom>
          <a:solidFill>
            <a:srgbClr val="FBE5D6">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5155A207-D0F9-150B-605E-1789C9F2970D}"/>
              </a:ext>
            </a:extLst>
          </p:cNvPr>
          <p:cNvSpPr/>
          <p:nvPr/>
        </p:nvSpPr>
        <p:spPr>
          <a:xfrm>
            <a:off x="5303520" y="3552999"/>
            <a:ext cx="489585" cy="118110"/>
          </a:xfrm>
          <a:prstGeom prst="rect">
            <a:avLst/>
          </a:prstGeom>
          <a:solidFill>
            <a:srgbClr val="FBE5D6">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EE86001-126E-48CE-3E88-51455C82F99B}"/>
              </a:ext>
            </a:extLst>
          </p:cNvPr>
          <p:cNvSpPr/>
          <p:nvPr/>
        </p:nvSpPr>
        <p:spPr>
          <a:xfrm>
            <a:off x="6594158" y="5088492"/>
            <a:ext cx="399098" cy="118110"/>
          </a:xfrm>
          <a:prstGeom prst="rect">
            <a:avLst/>
          </a:prstGeom>
          <a:solidFill>
            <a:srgbClr val="FBE5D6">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519232E-4CF5-27D7-C4BC-FA3149950611}"/>
              </a:ext>
            </a:extLst>
          </p:cNvPr>
          <p:cNvSpPr txBox="1"/>
          <p:nvPr/>
        </p:nvSpPr>
        <p:spPr>
          <a:xfrm>
            <a:off x="3857500" y="3855117"/>
            <a:ext cx="3581526" cy="5232202"/>
          </a:xfrm>
          <a:prstGeom prst="rect">
            <a:avLst/>
          </a:prstGeom>
          <a:noFill/>
          <a:ln>
            <a:solidFill>
              <a:srgbClr val="6F7487"/>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ＭＳ Ｐゴシック" panose="020B0600070205080204" pitchFamily="50" charset="-128"/>
                <a:ea typeface="ＭＳ Ｐゴシック" panose="020B0600070205080204" pitchFamily="50" charset="-128"/>
              </a:rPr>
              <a:t>⑤</a:t>
            </a:r>
            <a:r>
              <a:rPr lang="en-US" altLang="ja-JP" sz="1400" b="1" dirty="0">
                <a:solidFill>
                  <a:prstClr val="black"/>
                </a:solidFill>
                <a:latin typeface="ＭＳ Ｐゴシック" panose="020B0600070205080204" pitchFamily="50" charset="-128"/>
              </a:rPr>
              <a:t>【</a:t>
            </a:r>
            <a:r>
              <a:rPr lang="zh-TW" altLang="en-US" sz="1400" b="1" dirty="0">
                <a:solidFill>
                  <a:prstClr val="black"/>
                </a:solidFill>
                <a:latin typeface="新細明體" panose="02020500000000000000" pitchFamily="18" charset="-120"/>
              </a:rPr>
              <a:t>ﾍﾞｱﾄｩｽ黙示録註解書：</a:t>
            </a:r>
            <a:r>
              <a:rPr lang="ja-JP" altLang="en-US" sz="1400" b="1" dirty="0">
                <a:solidFill>
                  <a:prstClr val="black"/>
                </a:solidFill>
                <a:latin typeface="新細明體" panose="02020500000000000000" pitchFamily="18" charset="-120"/>
              </a:rPr>
              <a:t>ｻﾝ・ｽｳﾞｪｰﾙ</a:t>
            </a:r>
            <a:r>
              <a:rPr lang="ja-JP" altLang="en-US" sz="1400" b="1" dirty="0">
                <a:solidFill>
                  <a:prstClr val="black"/>
                </a:solidFill>
                <a:latin typeface="ＭＳ Ｐゴシック" panose="020B0600070205080204" pitchFamily="50" charset="-128"/>
              </a:rPr>
              <a:t>写本</a:t>
            </a:r>
            <a:r>
              <a:rPr lang="en-US" altLang="ja-JP" sz="1400" b="1" dirty="0">
                <a:solidFill>
                  <a:prstClr val="black"/>
                </a:solidFill>
                <a:latin typeface="ＭＳ Ｐゴシック" panose="020B0600070205080204" pitchFamily="50" charset="-128"/>
              </a:rPr>
              <a:t>】</a:t>
            </a:r>
          </a:p>
          <a:p>
            <a:pPr lvl="0">
              <a:defRPr/>
            </a:pPr>
            <a:r>
              <a:rPr lang="ja-JP" altLang="en-US" sz="1200" dirty="0">
                <a:solidFill>
                  <a:prstClr val="black"/>
                </a:solidFill>
                <a:latin typeface="ＭＳ Ｐゴシック" panose="020B0600070205080204" pitchFamily="50" charset="-128"/>
              </a:rPr>
              <a:t>ベアトゥス写本の中で唯一ピレネー山脈を越えたフランスの修道院で制作された写本。</a:t>
            </a:r>
          </a:p>
          <a:p>
            <a:pPr lvl="0">
              <a:defRPr/>
            </a:pPr>
            <a:r>
              <a:rPr lang="ja-JP" altLang="en-US" sz="1200" dirty="0">
                <a:solidFill>
                  <a:prstClr val="black"/>
                </a:solidFill>
                <a:latin typeface="ＭＳ Ｐゴシック" panose="020B0600070205080204" pitchFamily="50" charset="-128"/>
              </a:rPr>
              <a:t>挿絵は</a:t>
            </a:r>
            <a:r>
              <a:rPr lang="en-US" altLang="ja-JP" sz="1200" dirty="0">
                <a:solidFill>
                  <a:prstClr val="black"/>
                </a:solidFill>
                <a:latin typeface="ＭＳ Ｐゴシック" panose="020B0600070205080204" pitchFamily="50" charset="-128"/>
              </a:rPr>
              <a:t>2</a:t>
            </a:r>
            <a:r>
              <a:rPr lang="ja-JP" altLang="en-US" sz="1200" dirty="0">
                <a:solidFill>
                  <a:prstClr val="black"/>
                </a:solidFill>
                <a:latin typeface="ＭＳ Ｐゴシック" panose="020B0600070205080204" pitchFamily="50" charset="-128"/>
              </a:rPr>
              <a:t>頁大の挿絵が５点、全頁大が</a:t>
            </a:r>
            <a:r>
              <a:rPr lang="en-US" altLang="ja-JP" sz="1200" dirty="0">
                <a:solidFill>
                  <a:prstClr val="black"/>
                </a:solidFill>
                <a:latin typeface="ＭＳ Ｐゴシック" panose="020B0600070205080204" pitchFamily="50" charset="-128"/>
              </a:rPr>
              <a:t>36</a:t>
            </a:r>
            <a:r>
              <a:rPr lang="ja-JP" altLang="en-US" sz="1200" dirty="0">
                <a:solidFill>
                  <a:prstClr val="black"/>
                </a:solidFill>
                <a:latin typeface="ＭＳ Ｐゴシック" panose="020B0600070205080204" pitchFamily="50" charset="-128"/>
              </a:rPr>
              <a:t>点あります。</a:t>
            </a:r>
          </a:p>
          <a:p>
            <a:pPr lvl="0">
              <a:defRPr/>
            </a:pPr>
            <a:r>
              <a:rPr lang="ja-JP" altLang="en-US" sz="1200" dirty="0">
                <a:solidFill>
                  <a:prstClr val="black"/>
                </a:solidFill>
                <a:latin typeface="ＭＳ Ｐゴシック" panose="020B0600070205080204" pitchFamily="50" charset="-128"/>
              </a:rPr>
              <a:t>モサラベ様式の中にロマネスク様式がまざった挿絵が見られる。</a:t>
            </a:r>
          </a:p>
          <a:p>
            <a:pPr lvl="0">
              <a:defRPr/>
            </a:pPr>
            <a:r>
              <a:rPr lang="ja-JP" altLang="en-US" sz="1200" dirty="0">
                <a:solidFill>
                  <a:prstClr val="black"/>
                </a:solidFill>
                <a:latin typeface="ＭＳ Ｐゴシック" panose="020B0600070205080204" pitchFamily="50" charset="-128"/>
              </a:rPr>
              <a:t>また、他の写本ではノアの箱舟が描かれていますが、この写本はでは大洪水の様子が描かれているのが特異です。</a:t>
            </a:r>
            <a:r>
              <a:rPr lang="en-US" altLang="ja-JP" sz="1200" dirty="0">
                <a:solidFill>
                  <a:prstClr val="black"/>
                </a:solidFill>
                <a:latin typeface="ＭＳ Ｐゴシック" panose="020B0600070205080204" pitchFamily="50" charset="-128"/>
              </a:rPr>
              <a:t>(f. 85)</a:t>
            </a:r>
          </a:p>
          <a:p>
            <a:pPr lvl="0">
              <a:defRPr/>
            </a:pPr>
            <a:endParaRPr lang="en-US" altLang="ja-JP" sz="1200" b="1" dirty="0">
              <a:solidFill>
                <a:prstClr val="black"/>
              </a:solidFill>
              <a:latin typeface="ＭＳ Ｐゴシック" panose="020B0600070205080204" pitchFamily="50" charset="-128"/>
              <a:ea typeface="ＭＳ Ｐゴシック" panose="020B0600070205080204" pitchFamily="50" charset="-128"/>
            </a:endParaRPr>
          </a:p>
          <a:p>
            <a:pPr lvl="0">
              <a:defRPr/>
            </a:pPr>
            <a:endParaRPr lang="en-US" altLang="ja-JP" sz="1400" b="1" dirty="0">
              <a:solidFill>
                <a:prstClr val="black"/>
              </a:solidFill>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ＭＳ Ｐゴシック" panose="020B0600070205080204" pitchFamily="50" charset="-128"/>
                <a:ea typeface="ＭＳ Ｐゴシック" panose="020B0600070205080204" pitchFamily="50" charset="-128"/>
              </a:rPr>
              <a:t>⑥</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lang="ja-JP" altLang="en-US" sz="1400" b="1" dirty="0">
                <a:solidFill>
                  <a:prstClr val="black"/>
                </a:solidFill>
                <a:latin typeface="ＭＳ Ｐゴシック" panose="020B0600070205080204" pitchFamily="50" charset="-128"/>
                <a:ea typeface="ＭＳ Ｐゴシック" panose="020B0600070205080204" pitchFamily="50" charset="-128"/>
              </a:rPr>
              <a:t>トリーア黙示録写本</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indent="88900" algn="l"/>
            <a:r>
              <a:rPr lang="en-US" altLang="ja-JP" sz="1200" dirty="0">
                <a:latin typeface="+mn-ea"/>
              </a:rPr>
              <a:t>9</a:t>
            </a:r>
            <a:r>
              <a:rPr lang="ja-JP" altLang="en-US" sz="1200" dirty="0">
                <a:latin typeface="+mn-ea"/>
              </a:rPr>
              <a:t>世紀初頭</a:t>
            </a:r>
            <a:r>
              <a:rPr lang="en-US" altLang="ja-JP" sz="1200" dirty="0">
                <a:latin typeface="+mn-ea"/>
              </a:rPr>
              <a:t>(</a:t>
            </a:r>
            <a:r>
              <a:rPr lang="ja-JP" altLang="en-US" sz="1200" dirty="0">
                <a:latin typeface="+mn-ea"/>
              </a:rPr>
              <a:t>第</a:t>
            </a:r>
            <a:r>
              <a:rPr lang="en-US" altLang="ja-JP" sz="1200" dirty="0">
                <a:latin typeface="+mn-ea"/>
              </a:rPr>
              <a:t>1</a:t>
            </a:r>
            <a:r>
              <a:rPr lang="ja-JP" altLang="en-US" sz="1200" dirty="0">
                <a:latin typeface="+mn-ea"/>
              </a:rPr>
              <a:t>四半期</a:t>
            </a:r>
            <a:r>
              <a:rPr lang="en-US" altLang="ja-JP" sz="1200" dirty="0">
                <a:latin typeface="+mn-ea"/>
              </a:rPr>
              <a:t>)</a:t>
            </a:r>
            <a:r>
              <a:rPr lang="ja-JP" altLang="en-US" sz="1200" dirty="0">
                <a:latin typeface="+mn-ea"/>
              </a:rPr>
              <a:t>にフランスあるいはドイツで制作されたカロリングスタイルの黙示録写本。トーリア写本と共に、黙示録の完全なテキストと挿絵を伴う残存する最初期の彩色写本。</a:t>
            </a:r>
          </a:p>
          <a:p>
            <a:pPr indent="88900" algn="l"/>
            <a:r>
              <a:rPr lang="ja-JP" altLang="en-US" sz="1200" dirty="0">
                <a:latin typeface="+mn-ea"/>
              </a:rPr>
              <a:t>挿絵はトーリア写本同様の太い縁取りでおおわれていますが、単色は少なく、いくつかのブロックで色分けされています。ただし、最初の</a:t>
            </a:r>
            <a:r>
              <a:rPr lang="en-US" altLang="ja-JP" sz="1200" dirty="0">
                <a:latin typeface="+mn-ea"/>
              </a:rPr>
              <a:t>2</a:t>
            </a:r>
            <a:r>
              <a:rPr lang="ja-JP" altLang="en-US" sz="1200" dirty="0">
                <a:latin typeface="+mn-ea"/>
              </a:rPr>
              <a:t>つの挿絵のみ網目のような模様が入っています。</a:t>
            </a:r>
          </a:p>
          <a:p>
            <a:pPr indent="88900" algn="l"/>
            <a:endParaRPr lang="en-US" altLang="ja-JP" sz="1000" dirty="0">
              <a:solidFill>
                <a:prstClr val="black"/>
              </a:solidFill>
              <a:latin typeface="AR丸ゴシック体M" panose="020B0609010101010101"/>
              <a:ea typeface="AR丸ゴシック体M" panose="020B06090101010101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ＭＳ Ｐゴシック" panose="020B0600070205080204" pitchFamily="50" charset="-128"/>
                <a:ea typeface="ＭＳ Ｐゴシック" panose="020B0600070205080204" pitchFamily="50" charset="-128"/>
              </a:rPr>
              <a:t>⑦</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トリニティ黙示録</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8890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ea"/>
                <a:cs typeface="+mn-cs"/>
              </a:rPr>
              <a:t>13</a:t>
            </a:r>
            <a:r>
              <a:rPr kumimoji="1" lang="ja-JP" altLang="en-US" sz="1200" b="0" i="0" u="none" strike="noStrike" kern="1200" cap="none" spc="0" normalizeH="0" baseline="0" noProof="0" dirty="0">
                <a:ln>
                  <a:noFill/>
                </a:ln>
                <a:solidFill>
                  <a:prstClr val="black"/>
                </a:solidFill>
                <a:effectLst/>
                <a:uLnTx/>
                <a:uFillTx/>
                <a:latin typeface="+mn-ea"/>
                <a:cs typeface="+mn-cs"/>
              </a:rPr>
              <a:t>世紀半ばに英仏で流行した黙示録の中でも特異な位置にある黙示録。</a:t>
            </a:r>
            <a:endParaRPr kumimoji="1" lang="en-US" altLang="ja-JP" sz="1200" b="0" i="0" u="none" strike="noStrike" kern="1200" cap="none" spc="0" normalizeH="0" baseline="0" noProof="0" dirty="0">
              <a:ln>
                <a:noFill/>
              </a:ln>
              <a:solidFill>
                <a:prstClr val="black"/>
              </a:solidFill>
              <a:effectLst/>
              <a:uLnTx/>
              <a:uFillTx/>
              <a:latin typeface="+mn-ea"/>
              <a:cs typeface="+mn-cs"/>
            </a:endParaRPr>
          </a:p>
          <a:p>
            <a:pPr marL="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cs typeface="+mn-cs"/>
              </a:rPr>
              <a:t>当時の写本としては大判</a:t>
            </a:r>
            <a:r>
              <a:rPr kumimoji="1" lang="en-US" altLang="ja-JP" sz="1200" b="0" i="0" u="none" strike="noStrike" kern="1200" cap="none" spc="0" normalizeH="0" baseline="0" noProof="0" dirty="0">
                <a:ln>
                  <a:noFill/>
                </a:ln>
                <a:solidFill>
                  <a:prstClr val="black"/>
                </a:solidFill>
                <a:effectLst/>
                <a:uLnTx/>
                <a:uFillTx/>
                <a:latin typeface="+mn-ea"/>
                <a:cs typeface="+mn-cs"/>
              </a:rPr>
              <a:t>(435×320)</a:t>
            </a:r>
            <a:r>
              <a:rPr kumimoji="1" lang="ja-JP" altLang="en-US" sz="1200" b="0" i="0" u="none" strike="noStrike" kern="1200" cap="none" spc="0" normalizeH="0" baseline="0" noProof="0" dirty="0">
                <a:ln>
                  <a:noFill/>
                </a:ln>
                <a:solidFill>
                  <a:prstClr val="black"/>
                </a:solidFill>
                <a:effectLst/>
                <a:uLnTx/>
                <a:uFillTx/>
                <a:latin typeface="+mn-ea"/>
                <a:cs typeface="+mn-cs"/>
              </a:rPr>
              <a:t>の写本で、豪華絢爛に彩色されていることから、高貴な身分の人に献呈されたと考えられる。</a:t>
            </a:r>
            <a:endParaRPr lang="en-US" altLang="ja-JP" sz="1000" dirty="0">
              <a:solidFill>
                <a:prstClr val="black"/>
              </a:solidFill>
              <a:latin typeface="+mn-ea"/>
            </a:endParaRPr>
          </a:p>
          <a:p>
            <a:pPr indent="88900" algn="l"/>
            <a:endParaRPr lang="ja-JP" altLang="en-US" sz="1000" dirty="0">
              <a:solidFill>
                <a:prstClr val="black"/>
              </a:solidFill>
              <a:latin typeface="AR丸ゴシック体M" panose="020B0609010101010101"/>
              <a:ea typeface="AR丸ゴシック体M" panose="020B0609010101010101"/>
            </a:endParaRPr>
          </a:p>
        </p:txBody>
      </p:sp>
      <p:sp>
        <p:nvSpPr>
          <p:cNvPr id="5" name="テキスト ボックス 4">
            <a:extLst>
              <a:ext uri="{FF2B5EF4-FFF2-40B4-BE49-F238E27FC236}">
                <a16:creationId xmlns:a16="http://schemas.microsoft.com/office/drawing/2014/main" id="{FF26421E-B68E-66E1-8C35-3D926ACD350D}"/>
              </a:ext>
            </a:extLst>
          </p:cNvPr>
          <p:cNvSpPr txBox="1"/>
          <p:nvPr/>
        </p:nvSpPr>
        <p:spPr>
          <a:xfrm>
            <a:off x="229354" y="3855118"/>
            <a:ext cx="3499621" cy="6218030"/>
          </a:xfrm>
          <a:prstGeom prst="rect">
            <a:avLst/>
          </a:prstGeom>
          <a:noFill/>
          <a:ln>
            <a:solidFill>
              <a:srgbClr val="6F7487"/>
            </a:solidFill>
          </a:ln>
        </p:spPr>
        <p:txBody>
          <a:bodyPr wrap="square"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latin typeface="+mn-ea"/>
              </a:rPr>
              <a:t>①</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zh-TW" altLang="en-US" sz="14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ﾍﾞｱﾄｩｽ黙示録註解書：</a:t>
            </a:r>
            <a:endParaRPr kumimoji="1" lang="en-US" altLang="zh-TW" sz="14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ｳﾞｧｼﾞｬﾄﾞﾘｰﾄﾞ写本</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ｳﾞｧﾙｶﾊﾞｰﾄﾞ写本</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奥付けにより写字・挿画はオベーコ</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(OVECO)</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が行ったことがわかっていますが、これだけの大部の写本を</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か月で完成させたことは驚異的です。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モーガン写本やマドリード写本同様の大きなアーモンド型の目が特徴で、耳が描かれていないのも共通です。</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ＭＳ Ｐゴシック" panose="020B0600070205080204" pitchFamily="50" charset="-128"/>
                <a:ea typeface="ＭＳ Ｐゴシック" panose="020B0600070205080204" pitchFamily="50" charset="-128"/>
              </a:rPr>
              <a:t>②</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zh-TW" altLang="en-US" sz="14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ﾍﾞｱﾄｩｽ黙示録註解書：</a:t>
            </a:r>
            <a:endParaRPr kumimoji="1" lang="en-US" altLang="zh-TW" sz="14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エスコリアル写本</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エスコリアル写本の挿絵は、モーガン写本やジローナ写本と違い、青や赤はあまり使用されず、代わりに黄色や泥がかった茶色・ダークグリーンに塗られ、それはのちのコゴーリャ写本にも受け継がれます。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特に人物の顔の描き方に特徴があり、鼻と片方の眉がほぼ直角の直線で描かれ、大きなしずく型の目が特徴です</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ＭＳ Ｐゴシック" panose="020B0600070205080204" pitchFamily="50" charset="-128"/>
                <a:ea typeface="ＭＳ Ｐゴシック" panose="020B0600070205080204" pitchFamily="50" charset="-128"/>
              </a:rPr>
              <a:t>③</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zh-TW" altLang="en-US" sz="14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ﾍﾞｱﾄｩｽ黙示録註解書：</a:t>
            </a:r>
            <a:r>
              <a:rPr lang="ja-JP" altLang="en-US" sz="1400" b="1" dirty="0">
                <a:solidFill>
                  <a:prstClr val="black"/>
                </a:solidFill>
                <a:latin typeface="ＭＳ Ｐゴシック" panose="020B0600070205080204" pitchFamily="50" charset="-128"/>
                <a:ea typeface="ＭＳ Ｐゴシック" panose="020B0600070205080204" pitchFamily="50" charset="-128"/>
              </a:rPr>
              <a:t>ｳﾙｼﾞｪｲ</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写本</a:t>
            </a:r>
            <a:r>
              <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世紀後半にスペイン北部のアストゥリアス東部で作られた。ロマネスク様式のモサラベ風の</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90</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の彩色挿絵が描かれています。キリスト論の系譜の序文とダニエル書の解説とともに、黙示録に関するベアトゥスの註解テキストが書かれています。</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lvl="0">
              <a:defRPr/>
            </a:pPr>
            <a:r>
              <a:rPr lang="ja-JP" altLang="en-US" sz="1400" b="1" dirty="0">
                <a:solidFill>
                  <a:prstClr val="black"/>
                </a:solidFill>
                <a:latin typeface="ＭＳ Ｐゴシック" panose="020B0600070205080204" pitchFamily="50" charset="-128"/>
              </a:rPr>
              <a:t>④</a:t>
            </a:r>
            <a:r>
              <a:rPr lang="en-US" altLang="ja-JP" sz="1400" b="1" dirty="0">
                <a:solidFill>
                  <a:prstClr val="black"/>
                </a:solidFill>
                <a:latin typeface="ＭＳ Ｐゴシック" panose="020B0600070205080204" pitchFamily="50" charset="-128"/>
              </a:rPr>
              <a:t>【</a:t>
            </a:r>
            <a:r>
              <a:rPr lang="zh-TW" altLang="en-US" sz="1400" b="1" dirty="0">
                <a:solidFill>
                  <a:prstClr val="black"/>
                </a:solidFill>
                <a:latin typeface="新細明體" panose="02020500000000000000" pitchFamily="18" charset="-120"/>
              </a:rPr>
              <a:t>ﾍﾞｱﾄｩｽ黙示録註解書：</a:t>
            </a:r>
            <a:r>
              <a:rPr lang="ja-JP" altLang="en-US" sz="1400" b="1" dirty="0">
                <a:solidFill>
                  <a:prstClr val="black"/>
                </a:solidFill>
                <a:latin typeface="新細明體" panose="02020500000000000000" pitchFamily="18" charset="-120"/>
              </a:rPr>
              <a:t>オスマ</a:t>
            </a:r>
            <a:r>
              <a:rPr lang="ja-JP" altLang="en-US" sz="1400" b="1" dirty="0">
                <a:solidFill>
                  <a:prstClr val="black"/>
                </a:solidFill>
                <a:latin typeface="ＭＳ Ｐゴシック" panose="020B0600070205080204" pitchFamily="50" charset="-128"/>
              </a:rPr>
              <a:t>写本</a:t>
            </a:r>
            <a:r>
              <a:rPr lang="en-US" altLang="ja-JP" sz="1400" b="1" dirty="0">
                <a:solidFill>
                  <a:prstClr val="black"/>
                </a:solidFill>
                <a:latin typeface="ＭＳ Ｐゴシック" panose="020B0600070205080204" pitchFamily="50" charset="-128"/>
              </a:rPr>
              <a:t>】</a:t>
            </a:r>
          </a:p>
          <a:p>
            <a:pPr lvl="0">
              <a:defRPr/>
            </a:pPr>
            <a:r>
              <a:rPr lang="ja-JP" altLang="en-US" sz="1200" dirty="0">
                <a:solidFill>
                  <a:prstClr val="black"/>
                </a:solidFill>
                <a:latin typeface="ＭＳ Ｐゴシック" panose="020B0600070205080204" pitchFamily="50" charset="-128"/>
              </a:rPr>
              <a:t>挿絵は濃い赤や黄と共にエメラルドグリーンや薄青の背景色が特徴です。特にエメラルドグリーンは他に例を見ない美しい色調です。</a:t>
            </a:r>
          </a:p>
          <a:p>
            <a:pPr lvl="0">
              <a:defRPr/>
            </a:pPr>
            <a:r>
              <a:rPr lang="ja-JP" altLang="en-US" sz="1200" dirty="0">
                <a:solidFill>
                  <a:prstClr val="black"/>
                </a:solidFill>
                <a:latin typeface="ＭＳ Ｐゴシック" panose="020B0600070205080204" pitchFamily="50" charset="-128"/>
              </a:rPr>
              <a:t>また世界地図にアダムとイブが描かれず、各地の人物画が描かれているのは珍しい。</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algn="l"/>
            <a:endParaRPr lang="en-US" altLang="ja-JP" sz="1200" dirty="0">
              <a:solidFill>
                <a:schemeClr val="tx1"/>
              </a:solidFill>
              <a:latin typeface="AR丸ゴシック体M" panose="020B0609010101010101" pitchFamily="49" charset="-128"/>
              <a:ea typeface="AR丸ゴシック体M" panose="020B0609010101010101" pitchFamily="49" charset="-128"/>
            </a:endParaRPr>
          </a:p>
        </p:txBody>
      </p:sp>
    </p:spTree>
    <p:extLst>
      <p:ext uri="{BB962C8B-B14F-4D97-AF65-F5344CB8AC3E}">
        <p14:creationId xmlns:p14="http://schemas.microsoft.com/office/powerpoint/2010/main" val="267580659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3114_kaigaizassi_poster.potx" id="{34F871F9-5277-400A-88B9-3168C820015A}" vid="{8E568370-82F4-44AE-BB3F-2488486644D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9166</TotalTime>
  <Words>936</Words>
  <Application>Microsoft Office PowerPoint</Application>
  <PresentationFormat>ユーザー設定</PresentationFormat>
  <Paragraphs>74</Paragraphs>
  <Slides>2</Slides>
  <Notes>0</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vt:i4>
      </vt:variant>
    </vt:vector>
  </HeadingPairs>
  <TitlesOfParts>
    <vt:vector size="17" baseType="lpstr">
      <vt:lpstr>AR丸ゴシック体M</vt:lpstr>
      <vt:lpstr>Batang</vt:lpstr>
      <vt:lpstr>HGP創英ﾌﾟﾚｾﾞﾝｽEB</vt:lpstr>
      <vt:lpstr>HG正楷書体-PRO</vt:lpstr>
      <vt:lpstr>ＭＳ Ｐゴシック</vt:lpstr>
      <vt:lpstr>ＭＳ Ｐ明朝</vt:lpstr>
      <vt:lpstr>ＭＳ 明朝</vt:lpstr>
      <vt:lpstr>新細明體</vt:lpstr>
      <vt:lpstr>メイリオ</vt:lpstr>
      <vt:lpstr>游明朝</vt:lpstr>
      <vt:lpstr>Arial</vt:lpstr>
      <vt:lpstr>Calibri</vt:lpstr>
      <vt:lpstr>Calibri Light</vt:lpstr>
      <vt:lpstr>MV Boli</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mari</dc:creator>
  <cp:lastModifiedBy>秀明 ふじた</cp:lastModifiedBy>
  <cp:revision>353</cp:revision>
  <cp:lastPrinted>2025-05-27T00:01:18Z</cp:lastPrinted>
  <dcterms:created xsi:type="dcterms:W3CDTF">2014-09-24T01:08:19Z</dcterms:created>
  <dcterms:modified xsi:type="dcterms:W3CDTF">2025-09-26T04:42:01Z</dcterms:modified>
</cp:coreProperties>
</file>