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
  </p:handoutMasterIdLst>
  <p:sldIdLst>
    <p:sldId id="266" r:id="rId2"/>
    <p:sldId id="267" r:id="rId3"/>
  </p:sldIdLst>
  <p:sldSz cx="7559675" cy="1069181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5D6"/>
    <a:srgbClr val="6F7487"/>
    <a:srgbClr val="B68F45"/>
    <a:srgbClr val="FA320E"/>
    <a:srgbClr val="99CCFF"/>
    <a:srgbClr val="838799"/>
    <a:srgbClr val="9699A8"/>
    <a:srgbClr val="898D9D"/>
    <a:srgbClr val="FF3399"/>
    <a:srgbClr val="FF8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212" autoAdjust="0"/>
    <p:restoredTop sz="94660"/>
  </p:normalViewPr>
  <p:slideViewPr>
    <p:cSldViewPr snapToGrid="0">
      <p:cViewPr>
        <p:scale>
          <a:sx n="40" d="100"/>
          <a:sy n="40" d="100"/>
        </p:scale>
        <p:origin x="1243" y="398"/>
      </p:cViewPr>
      <p:guideLst>
        <p:guide orient="horz" pos="3345"/>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3078556" cy="511163"/>
          </a:xfrm>
          <a:prstGeom prst="rect">
            <a:avLst/>
          </a:prstGeom>
        </p:spPr>
        <p:txBody>
          <a:bodyPr vert="horz" lIns="109578" tIns="54789" rIns="109578" bIns="54789"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3593" y="2"/>
            <a:ext cx="3078556" cy="511163"/>
          </a:xfrm>
          <a:prstGeom prst="rect">
            <a:avLst/>
          </a:prstGeom>
        </p:spPr>
        <p:txBody>
          <a:bodyPr vert="horz" lIns="109578" tIns="54789" rIns="109578" bIns="54789" rtlCol="0"/>
          <a:lstStyle>
            <a:lvl1pPr algn="r">
              <a:defRPr sz="1300"/>
            </a:lvl1pPr>
          </a:lstStyle>
          <a:p>
            <a:fld id="{DF9D8792-C0D8-40BF-BCE1-772A0E68BAC4}" type="datetimeFigureOut">
              <a:rPr kumimoji="1" lang="ja-JP" altLang="en-US" smtClean="0"/>
              <a:t>2025/2/24</a:t>
            </a:fld>
            <a:endParaRPr kumimoji="1" lang="ja-JP" altLang="en-US"/>
          </a:p>
        </p:txBody>
      </p:sp>
      <p:sp>
        <p:nvSpPr>
          <p:cNvPr id="4" name="フッター プレースホルダー 3"/>
          <p:cNvSpPr>
            <a:spLocks noGrp="1"/>
          </p:cNvSpPr>
          <p:nvPr>
            <p:ph type="ftr" sz="quarter" idx="2"/>
          </p:nvPr>
        </p:nvSpPr>
        <p:spPr>
          <a:xfrm>
            <a:off x="1" y="9721560"/>
            <a:ext cx="3078556" cy="511163"/>
          </a:xfrm>
          <a:prstGeom prst="rect">
            <a:avLst/>
          </a:prstGeom>
        </p:spPr>
        <p:txBody>
          <a:bodyPr vert="horz" lIns="109578" tIns="54789" rIns="109578" bIns="54789"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3593" y="9721560"/>
            <a:ext cx="3078556" cy="511163"/>
          </a:xfrm>
          <a:prstGeom prst="rect">
            <a:avLst/>
          </a:prstGeom>
        </p:spPr>
        <p:txBody>
          <a:bodyPr vert="horz" lIns="109578" tIns="54789" rIns="109578" bIns="54789" rtlCol="0" anchor="b"/>
          <a:lstStyle>
            <a:lvl1pPr algn="r">
              <a:defRPr sz="1300"/>
            </a:lvl1pPr>
          </a:lstStyle>
          <a:p>
            <a:fld id="{0D97D499-BE38-400A-A92C-020F3062A272}" type="slidenum">
              <a:rPr kumimoji="1" lang="ja-JP" altLang="en-US" smtClean="0"/>
              <a:t>‹#›</a:t>
            </a:fld>
            <a:endParaRPr kumimoji="1" lang="ja-JP" altLang="en-US"/>
          </a:p>
        </p:txBody>
      </p:sp>
    </p:spTree>
    <p:extLst>
      <p:ext uri="{BB962C8B-B14F-4D97-AF65-F5344CB8AC3E}">
        <p14:creationId xmlns:p14="http://schemas.microsoft.com/office/powerpoint/2010/main" val="38673384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86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6" name="図プレースホルダー 6"/>
          <p:cNvSpPr>
            <a:spLocks noGrp="1"/>
          </p:cNvSpPr>
          <p:nvPr>
            <p:ph type="pic" sz="quarter" idx="10" hasCustomPrompt="1"/>
          </p:nvPr>
        </p:nvSpPr>
        <p:spPr>
          <a:xfrm>
            <a:off x="631" y="156"/>
            <a:ext cx="7559045" cy="10692392"/>
          </a:xfrm>
          <a:custGeom>
            <a:avLst/>
            <a:gdLst>
              <a:gd name="connsiteX0" fmla="*/ 0 w 7559045"/>
              <a:gd name="connsiteY0" fmla="*/ 0 h 10692392"/>
              <a:gd name="connsiteX1" fmla="*/ 7559045 w 7559045"/>
              <a:gd name="connsiteY1" fmla="*/ 0 h 10692392"/>
              <a:gd name="connsiteX2" fmla="*/ 7559045 w 7559045"/>
              <a:gd name="connsiteY2" fmla="*/ 10692392 h 10692392"/>
              <a:gd name="connsiteX3" fmla="*/ 0 w 7559045"/>
              <a:gd name="connsiteY3" fmla="*/ 10692392 h 10692392"/>
            </a:gdLst>
            <a:ahLst/>
            <a:cxnLst>
              <a:cxn ang="0">
                <a:pos x="connsiteX0" y="connsiteY0"/>
              </a:cxn>
              <a:cxn ang="0">
                <a:pos x="connsiteX1" y="connsiteY1"/>
              </a:cxn>
              <a:cxn ang="0">
                <a:pos x="connsiteX2" y="connsiteY2"/>
              </a:cxn>
              <a:cxn ang="0">
                <a:pos x="connsiteX3" y="connsiteY3"/>
              </a:cxn>
            </a:cxnLst>
            <a:rect l="l" t="t" r="r" b="b"/>
            <a:pathLst>
              <a:path w="7559045" h="10692392">
                <a:moveTo>
                  <a:pt x="0" y="0"/>
                </a:moveTo>
                <a:lnTo>
                  <a:pt x="7559045" y="0"/>
                </a:lnTo>
                <a:lnTo>
                  <a:pt x="7559045" y="10692392"/>
                </a:lnTo>
                <a:lnTo>
                  <a:pt x="0" y="10692392"/>
                </a:lnTo>
                <a:close/>
              </a:path>
            </a:pathLst>
          </a:custGeom>
          <a:blipFill dpi="0" rotWithShape="1">
            <a:blip r:embed="rId2"/>
            <a:srcRect/>
            <a:tile tx="0" ty="0" sx="100000" sy="100000" flip="none" algn="tl"/>
          </a:blipFill>
        </p:spPr>
        <p:txBody>
          <a:bodyPr wrap="square" tIns="4680000" anchor="t" anchorCtr="1">
            <a:noAutofit/>
          </a:bodyPr>
          <a:lstStyle>
            <a:lvl1pPr marL="0" indent="0">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1818849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11" name="図プレースホルダー 10"/>
          <p:cNvSpPr>
            <a:spLocks noGrp="1"/>
          </p:cNvSpPr>
          <p:nvPr>
            <p:ph type="pic" sz="quarter" idx="10" hasCustomPrompt="1"/>
          </p:nvPr>
        </p:nvSpPr>
        <p:spPr>
          <a:xfrm>
            <a:off x="-2185" y="2075534"/>
            <a:ext cx="7561860" cy="5037815"/>
          </a:xfrm>
          <a:custGeom>
            <a:avLst/>
            <a:gdLst>
              <a:gd name="connsiteX0" fmla="*/ 0 w 7561860"/>
              <a:gd name="connsiteY0" fmla="*/ 0 h 5037815"/>
              <a:gd name="connsiteX1" fmla="*/ 7561860 w 7561860"/>
              <a:gd name="connsiteY1" fmla="*/ 0 h 5037815"/>
              <a:gd name="connsiteX2" fmla="*/ 7561860 w 7561860"/>
              <a:gd name="connsiteY2" fmla="*/ 5037815 h 5037815"/>
              <a:gd name="connsiteX3" fmla="*/ 0 w 7561860"/>
              <a:gd name="connsiteY3" fmla="*/ 5037815 h 5037815"/>
            </a:gdLst>
            <a:ahLst/>
            <a:cxnLst>
              <a:cxn ang="0">
                <a:pos x="connsiteX0" y="connsiteY0"/>
              </a:cxn>
              <a:cxn ang="0">
                <a:pos x="connsiteX1" y="connsiteY1"/>
              </a:cxn>
              <a:cxn ang="0">
                <a:pos x="connsiteX2" y="connsiteY2"/>
              </a:cxn>
              <a:cxn ang="0">
                <a:pos x="connsiteX3" y="connsiteY3"/>
              </a:cxn>
            </a:cxnLst>
            <a:rect l="l" t="t" r="r" b="b"/>
            <a:pathLst>
              <a:path w="7561860" h="5037815">
                <a:moveTo>
                  <a:pt x="0" y="0"/>
                </a:moveTo>
                <a:lnTo>
                  <a:pt x="7561860" y="0"/>
                </a:lnTo>
                <a:lnTo>
                  <a:pt x="7561860" y="5037815"/>
                </a:lnTo>
                <a:lnTo>
                  <a:pt x="0" y="5037815"/>
                </a:lnTo>
                <a:close/>
              </a:path>
            </a:pathLst>
          </a:custGeom>
          <a:blipFill dpi="0" rotWithShape="1">
            <a:blip r:embed="rId2"/>
            <a:srcRect/>
            <a:stretch>
              <a:fillRect/>
            </a:stretch>
          </a:blipFill>
        </p:spPr>
        <p:txBody>
          <a:bodyPr wrap="square" tIns="1980000">
            <a:noAutofit/>
          </a:bodyPr>
          <a:lstStyle>
            <a:lvl1pPr marL="0" indent="0" algn="ctr">
              <a:buNone/>
              <a:defRPr sz="16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図プレースホルダー 15"/>
          <p:cNvSpPr>
            <a:spLocks noGrp="1"/>
          </p:cNvSpPr>
          <p:nvPr>
            <p:ph type="pic" sz="quarter" idx="12" hasCustomPrompt="1"/>
          </p:nvPr>
        </p:nvSpPr>
        <p:spPr>
          <a:xfrm>
            <a:off x="6201951" y="9236549"/>
            <a:ext cx="1087826" cy="1087826"/>
          </a:xfrm>
          <a:custGeom>
            <a:avLst/>
            <a:gdLst>
              <a:gd name="connsiteX0" fmla="*/ 543913 w 1087826"/>
              <a:gd name="connsiteY0" fmla="*/ 0 h 1087826"/>
              <a:gd name="connsiteX1" fmla="*/ 1087826 w 1087826"/>
              <a:gd name="connsiteY1" fmla="*/ 543913 h 1087826"/>
              <a:gd name="connsiteX2" fmla="*/ 543913 w 1087826"/>
              <a:gd name="connsiteY2" fmla="*/ 1087826 h 1087826"/>
              <a:gd name="connsiteX3" fmla="*/ 0 w 1087826"/>
              <a:gd name="connsiteY3" fmla="*/ 543913 h 1087826"/>
              <a:gd name="connsiteX4" fmla="*/ 543913 w 1087826"/>
              <a:gd name="connsiteY4" fmla="*/ 0 h 1087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826" h="1087826">
                <a:moveTo>
                  <a:pt x="543913" y="0"/>
                </a:moveTo>
                <a:cubicBezTo>
                  <a:pt x="844308" y="0"/>
                  <a:pt x="1087826" y="243518"/>
                  <a:pt x="1087826" y="543913"/>
                </a:cubicBezTo>
                <a:cubicBezTo>
                  <a:pt x="1087826" y="844308"/>
                  <a:pt x="844308" y="1087826"/>
                  <a:pt x="543913" y="1087826"/>
                </a:cubicBezTo>
                <a:cubicBezTo>
                  <a:pt x="243518" y="1087826"/>
                  <a:pt x="0" y="844308"/>
                  <a:pt x="0" y="543913"/>
                </a:cubicBezTo>
                <a:cubicBezTo>
                  <a:pt x="0" y="243518"/>
                  <a:pt x="243518" y="0"/>
                  <a:pt x="543913" y="0"/>
                </a:cubicBezTo>
                <a:close/>
              </a:path>
            </a:pathLst>
          </a:custGeom>
          <a:blipFill dpi="0" rotWithShape="1">
            <a:blip r:embed="rId3"/>
            <a:srcRect/>
            <a:tile tx="0" ty="0" sx="100000" sy="100000" flip="none" algn="tl"/>
          </a:blipFill>
        </p:spPr>
        <p:txBody>
          <a:bodyPr wrap="square" tIns="144000" anchor="t" anchorCtr="1">
            <a:noAutofit/>
          </a:bodyPr>
          <a:lstStyle>
            <a:lvl1pPr marL="0" indent="0" algn="ctr">
              <a:buNone/>
              <a:defRPr sz="12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392897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BECB2DC-B79A-48C2-A6AA-761A7C75FE2D}" type="datetimeFigureOut">
              <a:rPr kumimoji="1" lang="ja-JP" altLang="en-US" smtClean="0"/>
              <a:t>2025/2/24</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2EA9291-39B7-4508-ADCF-0A47D281E45F}" type="slidenum">
              <a:rPr kumimoji="1" lang="ja-JP" altLang="en-US" smtClean="0"/>
              <a:t>‹#›</a:t>
            </a:fld>
            <a:endParaRPr kumimoji="1" lang="ja-JP" altLang="en-US"/>
          </a:p>
        </p:txBody>
      </p:sp>
    </p:spTree>
    <p:extLst>
      <p:ext uri="{BB962C8B-B14F-4D97-AF65-F5344CB8AC3E}">
        <p14:creationId xmlns:p14="http://schemas.microsoft.com/office/powerpoint/2010/main" val="3654721777"/>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068" y="-5257"/>
            <a:ext cx="7594067" cy="11238613"/>
          </a:xfrm>
          <a:prstGeom prst="rect">
            <a:avLst/>
          </a:prstGeom>
          <a:gradFill flip="none" rotWithShape="1">
            <a:gsLst>
              <a:gs pos="17000">
                <a:srgbClr val="4D6549"/>
              </a:gs>
              <a:gs pos="12000">
                <a:srgbClr val="273E2E"/>
              </a:gs>
              <a:gs pos="97000">
                <a:srgbClr val="192C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6" name="テキスト ボックス 5"/>
          <p:cNvSpPr txBox="1">
            <a:spLocks/>
          </p:cNvSpPr>
          <p:nvPr/>
        </p:nvSpPr>
        <p:spPr>
          <a:xfrm>
            <a:off x="1099668" y="552170"/>
            <a:ext cx="4979160" cy="677108"/>
          </a:xfrm>
          <a:prstGeom prst="rect">
            <a:avLst/>
          </a:prstGeom>
          <a:noFill/>
        </p:spPr>
        <p:txBody>
          <a:bodyPr wrap="square" lIns="108000" tIns="0" rIns="108000" bIns="0" rtlCol="0" anchor="t" anchorCtr="0">
            <a:spAutoFit/>
          </a:bodyPr>
          <a:lstStyle/>
          <a:p>
            <a:pPr algn="just"/>
            <a:r>
              <a:rPr lang="en-US" altLang="ja-JP" sz="4400" b="1" kern="100" dirty="0">
                <a:solidFill>
                  <a:schemeClr val="bg1"/>
                </a:solidFill>
                <a:effectLst/>
                <a:latin typeface="MV Boli" panose="02000500030200090000" pitchFamily="2" charset="0"/>
                <a:ea typeface="游明朝" panose="02020400000000000000" pitchFamily="18" charset="-128"/>
                <a:cs typeface="Times New Roman" panose="02020603050405020304" pitchFamily="18" charset="0"/>
              </a:rPr>
              <a:t>Library Liébana</a:t>
            </a:r>
          </a:p>
        </p:txBody>
      </p:sp>
      <p:sp>
        <p:nvSpPr>
          <p:cNvPr id="14" name="テキスト ボックス 13"/>
          <p:cNvSpPr txBox="1"/>
          <p:nvPr/>
        </p:nvSpPr>
        <p:spPr>
          <a:xfrm>
            <a:off x="157032" y="7924610"/>
            <a:ext cx="6747364" cy="830997"/>
          </a:xfrm>
          <a:prstGeom prst="rect">
            <a:avLst/>
          </a:prstGeom>
          <a:noFill/>
        </p:spPr>
        <p:txBody>
          <a:bodyPr wrap="square" rtlCol="0">
            <a:spAutoFit/>
          </a:bodyPr>
          <a:lstStyle/>
          <a:p>
            <a:r>
              <a:rPr kumimoji="1" lang="ja-JP" altLang="en-US" sz="2400" b="1" spc="-150" dirty="0">
                <a:solidFill>
                  <a:schemeClr val="accent4"/>
                </a:solidFill>
                <a:effectLst/>
                <a:latin typeface="ＭＳ 明朝" panose="02020609040205080304" pitchFamily="17" charset="-128"/>
                <a:ea typeface="ＭＳ 明朝" panose="02020609040205080304" pitchFamily="17" charset="-128"/>
              </a:rPr>
              <a:t>ファクシミリ本でみるスペイン黙示録の世界</a:t>
            </a:r>
            <a:endParaRPr kumimoji="1" lang="en-US" altLang="ja-JP" sz="2400" b="1" spc="-150" dirty="0">
              <a:solidFill>
                <a:schemeClr val="accent4"/>
              </a:solidFill>
              <a:effectLst/>
              <a:latin typeface="ＭＳ 明朝" panose="02020609040205080304" pitchFamily="17" charset="-128"/>
              <a:ea typeface="ＭＳ 明朝" panose="02020609040205080304" pitchFamily="17" charset="-128"/>
            </a:endParaRPr>
          </a:p>
          <a:p>
            <a:r>
              <a:rPr lang="ja-JP" altLang="en-US" sz="2400" b="1" spc="-150" dirty="0">
                <a:solidFill>
                  <a:schemeClr val="accent4"/>
                </a:solidFill>
                <a:latin typeface="ＭＳ 明朝" panose="02020609040205080304" pitchFamily="17" charset="-128"/>
                <a:ea typeface="ＭＳ 明朝" panose="02020609040205080304" pitchFamily="17" charset="-128"/>
              </a:rPr>
              <a:t>中世彩色写本を紹介</a:t>
            </a:r>
            <a:endParaRPr kumimoji="1" lang="ja-JP" altLang="en-US" sz="2400" b="1" spc="-150" dirty="0">
              <a:solidFill>
                <a:schemeClr val="accent4"/>
              </a:solidFill>
              <a:effectLst/>
              <a:latin typeface="ＭＳ 明朝" panose="02020609040205080304" pitchFamily="17" charset="-128"/>
              <a:ea typeface="ＭＳ 明朝" panose="02020609040205080304" pitchFamily="17" charset="-128"/>
            </a:endParaRPr>
          </a:p>
        </p:txBody>
      </p:sp>
      <p:sp>
        <p:nvSpPr>
          <p:cNvPr id="15" name="テキスト ボックス 14"/>
          <p:cNvSpPr txBox="1"/>
          <p:nvPr/>
        </p:nvSpPr>
        <p:spPr>
          <a:xfrm>
            <a:off x="275018" y="8856652"/>
            <a:ext cx="2690654" cy="738664"/>
          </a:xfrm>
          <a:prstGeom prst="rect">
            <a:avLst/>
          </a:prstGeom>
          <a:noFill/>
        </p:spPr>
        <p:txBody>
          <a:bodyPr wrap="square" rtlCol="0">
            <a:spAutoFit/>
          </a:bodyPr>
          <a:lstStyle/>
          <a:p>
            <a:r>
              <a:rPr kumimoji="1" lang="ja-JP" altLang="en-US" sz="1050" b="1" dirty="0">
                <a:solidFill>
                  <a:schemeClr val="bg1"/>
                </a:solidFill>
                <a:latin typeface="HG正楷書体-PRO" panose="03000600000000000000" pitchFamily="66" charset="-128"/>
                <a:ea typeface="HG正楷書体-PRO" panose="03000600000000000000" pitchFamily="66" charset="-128"/>
              </a:rPr>
              <a:t>ファクシミリ本とは：</a:t>
            </a:r>
            <a:endParaRPr kumimoji="1" lang="en-US" altLang="ja-JP" sz="1050" b="1" dirty="0">
              <a:solidFill>
                <a:schemeClr val="bg1"/>
              </a:solidFill>
              <a:latin typeface="HG正楷書体-PRO" panose="03000600000000000000" pitchFamily="66" charset="-128"/>
              <a:ea typeface="HG正楷書体-PRO" panose="03000600000000000000" pitchFamily="66" charset="-128"/>
            </a:endParaRPr>
          </a:p>
          <a:p>
            <a:r>
              <a:rPr kumimoji="1" lang="ja-JP" altLang="en-US" sz="1050" b="1" dirty="0">
                <a:solidFill>
                  <a:schemeClr val="bg1"/>
                </a:solidFill>
                <a:latin typeface="HG正楷書体-PRO" panose="03000600000000000000" pitchFamily="66" charset="-128"/>
                <a:ea typeface="HG正楷書体-PRO" panose="03000600000000000000" pitchFamily="66" charset="-128"/>
              </a:rPr>
              <a:t>オリジナル</a:t>
            </a:r>
            <a:r>
              <a:rPr lang="ja-JP" altLang="en-US" sz="1050" b="1" dirty="0">
                <a:solidFill>
                  <a:schemeClr val="bg1"/>
                </a:solidFill>
                <a:latin typeface="HG正楷書体-PRO" panose="03000600000000000000" pitchFamily="66" charset="-128"/>
                <a:ea typeface="HG正楷書体-PRO" panose="03000600000000000000" pitchFamily="66" charset="-128"/>
              </a:rPr>
              <a:t>写本の大きさや色を再現。</a:t>
            </a:r>
            <a:endParaRPr lang="en-US" altLang="ja-JP" sz="1050" b="1" dirty="0">
              <a:solidFill>
                <a:schemeClr val="bg1"/>
              </a:solidFill>
              <a:latin typeface="HG正楷書体-PRO" panose="03000600000000000000" pitchFamily="66" charset="-128"/>
              <a:ea typeface="HG正楷書体-PRO" panose="03000600000000000000" pitchFamily="66" charset="-128"/>
            </a:endParaRPr>
          </a:p>
          <a:p>
            <a:r>
              <a:rPr lang="ja-JP" altLang="en-US" sz="1050" b="1" dirty="0">
                <a:solidFill>
                  <a:schemeClr val="bg1"/>
                </a:solidFill>
                <a:latin typeface="HG正楷書体-PRO" panose="03000600000000000000" pitchFamily="66" charset="-128"/>
                <a:ea typeface="HG正楷書体-PRO" panose="03000600000000000000" pitchFamily="66" charset="-128"/>
              </a:rPr>
              <a:t>特に羊皮紙の厚みやしわも忠実に</a:t>
            </a:r>
            <a:endParaRPr lang="en-US" altLang="ja-JP" sz="1050" b="1" dirty="0">
              <a:solidFill>
                <a:schemeClr val="bg1"/>
              </a:solidFill>
              <a:latin typeface="HG正楷書体-PRO" panose="03000600000000000000" pitchFamily="66" charset="-128"/>
              <a:ea typeface="HG正楷書体-PRO" panose="03000600000000000000" pitchFamily="66" charset="-128"/>
            </a:endParaRPr>
          </a:p>
          <a:p>
            <a:r>
              <a:rPr kumimoji="1" lang="ja-JP" altLang="en-US" sz="1050" b="1" dirty="0">
                <a:solidFill>
                  <a:schemeClr val="bg1"/>
                </a:solidFill>
                <a:latin typeface="HG正楷書体-PRO" panose="03000600000000000000" pitchFamily="66" charset="-128"/>
                <a:ea typeface="HG正楷書体-PRO" panose="03000600000000000000" pitchFamily="66" charset="-128"/>
              </a:rPr>
              <a:t>再現した複製本も多数展示しています。</a:t>
            </a:r>
            <a:endParaRPr kumimoji="1" lang="en-US" altLang="ja-JP" sz="1050" b="1" dirty="0">
              <a:solidFill>
                <a:schemeClr val="bg1"/>
              </a:solidFill>
              <a:latin typeface="HG正楷書体-PRO" panose="03000600000000000000" pitchFamily="66" charset="-128"/>
              <a:ea typeface="HG正楷書体-PRO" panose="03000600000000000000" pitchFamily="66" charset="-128"/>
            </a:endParaRPr>
          </a:p>
        </p:txBody>
      </p:sp>
      <p:pic>
        <p:nvPicPr>
          <p:cNvPr id="11" name="図 10">
            <a:extLst>
              <a:ext uri="{FF2B5EF4-FFF2-40B4-BE49-F238E27FC236}">
                <a16:creationId xmlns:a16="http://schemas.microsoft.com/office/drawing/2014/main" id="{8DF913AE-1875-491D-AA7B-F95D825302B4}"/>
              </a:ext>
            </a:extLst>
          </p:cNvPr>
          <p:cNvPicPr>
            <a:picLocks noChangeAspect="1" noChangeArrowheads="1"/>
          </p:cNvPicPr>
          <p:nvPr/>
        </p:nvPicPr>
        <p:blipFill>
          <a:blip r:embed="rId2" cstate="print">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28623" y="87122"/>
            <a:ext cx="1230970" cy="1209696"/>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B441BEA2-E8F5-46DD-971E-38730BD4B4C4}"/>
              </a:ext>
            </a:extLst>
          </p:cNvPr>
          <p:cNvSpPr txBox="1">
            <a:spLocks/>
          </p:cNvSpPr>
          <p:nvPr/>
        </p:nvSpPr>
        <p:spPr>
          <a:xfrm>
            <a:off x="3296472" y="1212825"/>
            <a:ext cx="4231122" cy="307777"/>
          </a:xfrm>
          <a:prstGeom prst="rect">
            <a:avLst/>
          </a:prstGeom>
          <a:noFill/>
        </p:spPr>
        <p:txBody>
          <a:bodyPr wrap="square" lIns="108000" tIns="0" rIns="108000" bIns="0" rtlCol="0" anchor="t" anchorCtr="0">
            <a:spAutoFit/>
          </a:bodyPr>
          <a:lstStyle/>
          <a:p>
            <a:pPr algn="just"/>
            <a:r>
              <a:rPr lang="en-US" altLang="ja-JP" sz="2000" b="1" kern="100" dirty="0">
                <a:solidFill>
                  <a:schemeClr val="bg1"/>
                </a:solidFill>
                <a:latin typeface="+mj-ea"/>
                <a:ea typeface="+mj-ea"/>
                <a:cs typeface="Times New Roman" panose="02020603050405020304" pitchFamily="18" charset="0"/>
              </a:rPr>
              <a:t>2025</a:t>
            </a:r>
            <a:r>
              <a:rPr lang="ja-JP" altLang="en-US" sz="2000" b="1" kern="100" dirty="0">
                <a:solidFill>
                  <a:schemeClr val="bg1"/>
                </a:solidFill>
                <a:latin typeface="+mj-ea"/>
                <a:ea typeface="+mj-ea"/>
                <a:cs typeface="Times New Roman" panose="02020603050405020304" pitchFamily="18" charset="0"/>
              </a:rPr>
              <a:t>年</a:t>
            </a:r>
            <a:r>
              <a:rPr lang="en-US" altLang="ja-JP" sz="2000" b="1" kern="100" dirty="0">
                <a:solidFill>
                  <a:schemeClr val="bg1"/>
                </a:solidFill>
                <a:latin typeface="+mj-ea"/>
                <a:ea typeface="+mj-ea"/>
                <a:cs typeface="Times New Roman" panose="02020603050405020304" pitchFamily="18" charset="0"/>
              </a:rPr>
              <a:t>3</a:t>
            </a:r>
            <a:r>
              <a:rPr lang="ja-JP" altLang="en-US" sz="2000" b="1" kern="100" dirty="0">
                <a:solidFill>
                  <a:schemeClr val="bg1"/>
                </a:solidFill>
                <a:effectLst/>
                <a:latin typeface="+mj-ea"/>
                <a:ea typeface="+mj-ea"/>
                <a:cs typeface="Times New Roman" panose="02020603050405020304" pitchFamily="18" charset="0"/>
              </a:rPr>
              <a:t>月度展示内容のお知らせ</a:t>
            </a:r>
            <a:endParaRPr lang="en-US" altLang="ja-JP" sz="2000" b="1" kern="100" dirty="0">
              <a:solidFill>
                <a:schemeClr val="bg1"/>
              </a:solidFill>
              <a:effectLst/>
              <a:latin typeface="+mj-ea"/>
              <a:ea typeface="+mj-ea"/>
              <a:cs typeface="Times New Roman" panose="02020603050405020304" pitchFamily="18" charset="0"/>
            </a:endParaRPr>
          </a:p>
        </p:txBody>
      </p:sp>
      <p:sp>
        <p:nvSpPr>
          <p:cNvPr id="32" name="テキスト ボックス 9">
            <a:extLst>
              <a:ext uri="{FF2B5EF4-FFF2-40B4-BE49-F238E27FC236}">
                <a16:creationId xmlns:a16="http://schemas.microsoft.com/office/drawing/2014/main" id="{32885E5A-BBAB-48E2-987D-6E12B276C907}"/>
              </a:ext>
            </a:extLst>
          </p:cNvPr>
          <p:cNvSpPr txBox="1"/>
          <p:nvPr/>
        </p:nvSpPr>
        <p:spPr>
          <a:xfrm>
            <a:off x="3268826" y="8833569"/>
            <a:ext cx="2006188" cy="94871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愛知県豊田市西町</a:t>
            </a:r>
            <a:r>
              <a:rPr 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5</a:t>
            </a:r>
            <a:r>
              <a:rPr 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丁目５</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VITS</a:t>
            </a:r>
            <a:r>
              <a:rPr 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豊田タウン　</a:t>
            </a:r>
            <a:r>
              <a:rPr 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B1F</a:t>
            </a:r>
          </a:p>
          <a:p>
            <a:pPr algn="just"/>
            <a:r>
              <a:rPr lang="en-US" altLang="ja-JP" sz="1050" b="1" kern="100" dirty="0">
                <a:solidFill>
                  <a:srgbClr val="FFE599"/>
                </a:solidFill>
                <a:latin typeface="游明朝" panose="02020400000000000000" pitchFamily="18" charset="-128"/>
                <a:ea typeface="游明朝" panose="02020400000000000000" pitchFamily="18" charset="-128"/>
                <a:cs typeface="Times New Roman" panose="02020603050405020304" pitchFamily="18" charset="0"/>
              </a:rPr>
              <a:t>(</a:t>
            </a:r>
            <a:r>
              <a:rPr lang="ja-JP" altLang="en-US" sz="1050" b="1" kern="100" dirty="0">
                <a:solidFill>
                  <a:srgbClr val="FFE599"/>
                </a:solidFill>
                <a:latin typeface="游明朝" panose="02020400000000000000" pitchFamily="18" charset="-128"/>
                <a:ea typeface="游明朝" panose="02020400000000000000" pitchFamily="18" charset="-128"/>
                <a:cs typeface="Times New Roman" panose="02020603050405020304" pitchFamily="18" charset="0"/>
              </a:rPr>
              <a:t>西町</a:t>
            </a:r>
            <a:r>
              <a:rPr lang="en-US" altLang="ja-JP" sz="1050" b="1" kern="100" dirty="0">
                <a:solidFill>
                  <a:srgbClr val="FFE599"/>
                </a:solidFill>
                <a:latin typeface="游明朝" panose="02020400000000000000" pitchFamily="18" charset="-128"/>
                <a:ea typeface="游明朝" panose="02020400000000000000" pitchFamily="18" charset="-128"/>
                <a:cs typeface="Times New Roman" panose="02020603050405020304" pitchFamily="18" charset="0"/>
              </a:rPr>
              <a:t>5</a:t>
            </a:r>
            <a:r>
              <a:rPr lang="ja-JP" altLang="en-US" sz="1050" b="1" kern="100" dirty="0">
                <a:solidFill>
                  <a:srgbClr val="FFE599"/>
                </a:solidFill>
                <a:latin typeface="游明朝" panose="02020400000000000000" pitchFamily="18" charset="-128"/>
                <a:ea typeface="游明朝" panose="02020400000000000000" pitchFamily="18" charset="-128"/>
                <a:cs typeface="Times New Roman" panose="02020603050405020304" pitchFamily="18" charset="0"/>
              </a:rPr>
              <a:t>丁目北交差点の</a:t>
            </a:r>
            <a:endParaRPr lang="en-US" altLang="ja-JP" sz="1050" b="1" kern="100" dirty="0">
              <a:solidFill>
                <a:srgbClr val="FFE599"/>
              </a:solidFill>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050" b="1" kern="100" dirty="0">
                <a:solidFill>
                  <a:srgbClr val="FFE599"/>
                </a:solidFill>
                <a:latin typeface="游明朝" panose="02020400000000000000" pitchFamily="18" charset="-128"/>
                <a:ea typeface="游明朝" panose="02020400000000000000" pitchFamily="18" charset="-128"/>
                <a:cs typeface="Times New Roman" panose="02020603050405020304" pitchFamily="18" charset="0"/>
              </a:rPr>
              <a:t>外側階段を降りて下さい</a:t>
            </a:r>
            <a:r>
              <a:rPr lang="en-US" altLang="ja-JP" sz="1050" b="1" kern="100" dirty="0">
                <a:solidFill>
                  <a:srgbClr val="FFE599"/>
                </a:solidFill>
                <a:latin typeface="游明朝" panose="02020400000000000000" pitchFamily="18" charset="-128"/>
                <a:ea typeface="游明朝" panose="02020400000000000000" pitchFamily="18" charset="-128"/>
                <a:cs typeface="Times New Roman" panose="02020603050405020304" pitchFamily="18" charset="0"/>
              </a:rPr>
              <a:t>)</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10:00</a:t>
            </a:r>
            <a:r>
              <a:rPr lang="ja-JP" alt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17:00</a:t>
            </a:r>
            <a:r>
              <a:rPr lang="ja-JP" alt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34" name="図 33">
            <a:extLst>
              <a:ext uri="{FF2B5EF4-FFF2-40B4-BE49-F238E27FC236}">
                <a16:creationId xmlns:a16="http://schemas.microsoft.com/office/drawing/2014/main" id="{6E249BC2-6142-48A2-95F9-64A2BC0C7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1117" y="9964428"/>
            <a:ext cx="690710" cy="690710"/>
          </a:xfrm>
          <a:prstGeom prst="rect">
            <a:avLst/>
          </a:prstGeom>
        </p:spPr>
      </p:pic>
      <p:sp>
        <p:nvSpPr>
          <p:cNvPr id="27" name="テキスト ボックス 26">
            <a:extLst>
              <a:ext uri="{FF2B5EF4-FFF2-40B4-BE49-F238E27FC236}">
                <a16:creationId xmlns:a16="http://schemas.microsoft.com/office/drawing/2014/main" id="{6C6A23BE-79D9-4821-BABB-9965975B358B}"/>
              </a:ext>
            </a:extLst>
          </p:cNvPr>
          <p:cNvSpPr txBox="1"/>
          <p:nvPr/>
        </p:nvSpPr>
        <p:spPr>
          <a:xfrm>
            <a:off x="249846" y="1906749"/>
            <a:ext cx="6742266" cy="461665"/>
          </a:xfrm>
          <a:prstGeom prst="rect">
            <a:avLst/>
          </a:prstGeom>
          <a:noFill/>
        </p:spPr>
        <p:txBody>
          <a:bodyPr wrap="square" rtlCol="0">
            <a:spAutoFit/>
          </a:bodyPr>
          <a:lstStyle/>
          <a:p>
            <a:r>
              <a:rPr lang="ja-JP" altLang="en-US" sz="1200" dirty="0">
                <a:solidFill>
                  <a:schemeClr val="bg1"/>
                </a:solidFill>
                <a:latin typeface="HG正楷書体-PRO" panose="03000600000000000000" pitchFamily="66" charset="-128"/>
                <a:ea typeface="HG正楷書体-PRO" panose="03000600000000000000" pitchFamily="66" charset="-128"/>
              </a:rPr>
              <a:t>　ベアトゥス黙示録写本と英仏黙示録写本</a:t>
            </a:r>
            <a:endParaRPr lang="en-US" altLang="ja-JP" sz="1200" dirty="0">
              <a:solidFill>
                <a:schemeClr val="bg1"/>
              </a:solidFill>
              <a:latin typeface="HG正楷書体-PRO" panose="03000600000000000000" pitchFamily="66" charset="-128"/>
              <a:ea typeface="HG正楷書体-PRO" panose="03000600000000000000" pitchFamily="66" charset="-128"/>
            </a:endParaRPr>
          </a:p>
          <a:p>
            <a:r>
              <a:rPr lang="ja-JP" altLang="en-US" sz="1200" dirty="0">
                <a:solidFill>
                  <a:schemeClr val="bg1"/>
                </a:solidFill>
                <a:latin typeface="HG正楷書体-PRO" panose="03000600000000000000" pitchFamily="66" charset="-128"/>
                <a:ea typeface="HG正楷書体-PRO" panose="03000600000000000000" pitchFamily="66" charset="-128"/>
              </a:rPr>
              <a:t>　</a:t>
            </a:r>
            <a:endParaRPr lang="en-US" altLang="ja-JP" sz="1200" dirty="0">
              <a:solidFill>
                <a:schemeClr val="bg1"/>
              </a:solidFill>
              <a:latin typeface="HG正楷書体-PRO" panose="03000600000000000000" pitchFamily="66" charset="-128"/>
              <a:ea typeface="HG正楷書体-PRO" panose="03000600000000000000" pitchFamily="66" charset="-128"/>
            </a:endParaRPr>
          </a:p>
        </p:txBody>
      </p:sp>
      <p:pic>
        <p:nvPicPr>
          <p:cNvPr id="18" name="図 17">
            <a:extLst>
              <a:ext uri="{FF2B5EF4-FFF2-40B4-BE49-F238E27FC236}">
                <a16:creationId xmlns:a16="http://schemas.microsoft.com/office/drawing/2014/main" id="{B5571B91-F3F0-41F6-A139-91AB91AF1F29}"/>
              </a:ext>
            </a:extLst>
          </p:cNvPr>
          <p:cNvPicPr>
            <a:picLocks noChangeAspect="1"/>
          </p:cNvPicPr>
          <p:nvPr/>
        </p:nvPicPr>
        <p:blipFill>
          <a:blip r:embed="rId4"/>
          <a:stretch>
            <a:fillRect/>
          </a:stretch>
        </p:blipFill>
        <p:spPr>
          <a:xfrm>
            <a:off x="390581" y="9772853"/>
            <a:ext cx="978424" cy="953120"/>
          </a:xfrm>
          <a:prstGeom prst="rect">
            <a:avLst/>
          </a:prstGeom>
        </p:spPr>
      </p:pic>
      <p:sp>
        <p:nvSpPr>
          <p:cNvPr id="41" name="テキスト ボックス 9">
            <a:extLst>
              <a:ext uri="{FF2B5EF4-FFF2-40B4-BE49-F238E27FC236}">
                <a16:creationId xmlns:a16="http://schemas.microsoft.com/office/drawing/2014/main" id="{32885E5A-BBAB-48E2-987D-6E12B276C907}"/>
              </a:ext>
            </a:extLst>
          </p:cNvPr>
          <p:cNvSpPr txBox="1"/>
          <p:nvPr/>
        </p:nvSpPr>
        <p:spPr>
          <a:xfrm>
            <a:off x="4930838" y="8454520"/>
            <a:ext cx="2713581" cy="43279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050" b="1" kern="100" dirty="0">
                <a:solidFill>
                  <a:srgbClr val="FFE599"/>
                </a:solidFill>
                <a:effectLst/>
                <a:latin typeface="Batang" panose="02030600000101010101" pitchFamily="18" charset="-127"/>
                <a:ea typeface="Batang" panose="02030600000101010101" pitchFamily="18" charset="-127"/>
                <a:cs typeface="Times New Roman" panose="02020603050405020304" pitchFamily="18" charset="0"/>
              </a:rPr>
              <a:t>3</a:t>
            </a:r>
            <a:r>
              <a:rPr lang="ja-JP" altLang="en-US" sz="1050" b="1" kern="100" dirty="0">
                <a:solidFill>
                  <a:srgbClr val="FFE599"/>
                </a:solidFill>
                <a:effectLst/>
                <a:latin typeface="Batang" panose="02030600000101010101" pitchFamily="18" charset="-127"/>
                <a:ea typeface="Batang" panose="02030600000101010101" pitchFamily="18" charset="-127"/>
                <a:cs typeface="Times New Roman" panose="02020603050405020304" pitchFamily="18" charset="0"/>
              </a:rPr>
              <a:t>月の開館日</a:t>
            </a:r>
            <a:r>
              <a:rPr lang="en-US" altLang="ja-JP" sz="1050" b="1" kern="100" dirty="0">
                <a:solidFill>
                  <a:srgbClr val="FFE599"/>
                </a:solidFill>
                <a:effectLst/>
                <a:latin typeface="Batang" panose="02030600000101010101" pitchFamily="18" charset="-127"/>
                <a:ea typeface="Batang" panose="02030600000101010101" pitchFamily="18" charset="-127"/>
                <a:cs typeface="Times New Roman" panose="02020603050405020304" pitchFamily="18" charset="0"/>
              </a:rPr>
              <a:t>(</a:t>
            </a:r>
            <a:r>
              <a:rPr lang="ja-JP" altLang="en-US" sz="1050" b="1" kern="100" dirty="0">
                <a:solidFill>
                  <a:srgbClr val="FFE599"/>
                </a:solidFill>
                <a:effectLst/>
                <a:latin typeface="Batang" panose="02030600000101010101" pitchFamily="18" charset="-127"/>
                <a:ea typeface="Batang" panose="02030600000101010101" pitchFamily="18" charset="-127"/>
                <a:cs typeface="Times New Roman" panose="02020603050405020304" pitchFamily="18" charset="0"/>
              </a:rPr>
              <a:t>予定</a:t>
            </a:r>
            <a:r>
              <a:rPr lang="en-US" altLang="ja-JP" sz="1050" b="1" kern="100" dirty="0">
                <a:solidFill>
                  <a:srgbClr val="FFE599"/>
                </a:solidFill>
                <a:effectLst/>
                <a:latin typeface="Batang" panose="02030600000101010101" pitchFamily="18" charset="-127"/>
                <a:ea typeface="Batang" panose="02030600000101010101" pitchFamily="18" charset="-127"/>
                <a:cs typeface="Times New Roman" panose="02020603050405020304" pitchFamily="18" charset="0"/>
              </a:rPr>
              <a:t>)</a:t>
            </a:r>
            <a:r>
              <a:rPr lang="ja-JP" altLang="en-US" sz="1050" b="1" kern="100" dirty="0">
                <a:solidFill>
                  <a:srgbClr val="FFE599"/>
                </a:solidFill>
                <a:effectLst/>
                <a:latin typeface="Batang" panose="02030600000101010101" pitchFamily="18" charset="-127"/>
                <a:ea typeface="Batang" panose="02030600000101010101" pitchFamily="18" charset="-127"/>
                <a:cs typeface="Times New Roman" panose="02020603050405020304" pitchFamily="18" charset="0"/>
              </a:rPr>
              <a:t>　</a:t>
            </a:r>
            <a:r>
              <a:rPr lang="ja-JP" altLang="en-US" sz="1050" b="1" kern="100" dirty="0">
                <a:solidFill>
                  <a:srgbClr val="FFE599"/>
                </a:solidFill>
                <a:latin typeface="Batang" panose="02030600000101010101" pitchFamily="18" charset="-127"/>
                <a:ea typeface="Batang" panose="02030600000101010101" pitchFamily="18" charset="-127"/>
                <a:cs typeface="Times New Roman" panose="02020603050405020304" pitchFamily="18" charset="0"/>
              </a:rPr>
              <a:t>水・木・金・日曜日</a:t>
            </a:r>
            <a:endParaRPr lang="en-US" altLang="ja-JP" sz="1050" b="1" kern="100" dirty="0">
              <a:solidFill>
                <a:srgbClr val="FFE599"/>
              </a:solidFill>
              <a:latin typeface="Batang" panose="02030600000101010101" pitchFamily="18" charset="-127"/>
              <a:ea typeface="Batang" panose="02030600000101010101" pitchFamily="18" charset="-127"/>
              <a:cs typeface="Times New Roman" panose="02020603050405020304" pitchFamily="18" charset="0"/>
            </a:endParaRPr>
          </a:p>
          <a:p>
            <a:pPr algn="just"/>
            <a:r>
              <a:rPr lang="ja-JP" altLang="en-US" sz="1050" b="1" kern="100" dirty="0">
                <a:solidFill>
                  <a:srgbClr val="FFE599"/>
                </a:solidFill>
                <a:latin typeface="Batang" panose="02030600000101010101" pitchFamily="18" charset="-127"/>
                <a:ea typeface="Batang" panose="02030600000101010101" pitchFamily="18" charset="-127"/>
                <a:cs typeface="Times New Roman" panose="02020603050405020304" pitchFamily="18" charset="0"/>
              </a:rPr>
              <a:t>　</a:t>
            </a:r>
            <a:r>
              <a:rPr lang="en-US" altLang="ja-JP" sz="1050" b="1" kern="100" dirty="0">
                <a:solidFill>
                  <a:srgbClr val="FFE599"/>
                </a:solidFill>
                <a:latin typeface="Batang" panose="02030600000101010101" pitchFamily="18" charset="-127"/>
                <a:ea typeface="Batang" panose="02030600000101010101" pitchFamily="18" charset="-127"/>
                <a:cs typeface="Times New Roman" panose="02020603050405020304" pitchFamily="18" charset="0"/>
              </a:rPr>
              <a:t>(HP</a:t>
            </a:r>
            <a:r>
              <a:rPr lang="ja-JP" altLang="en-US" sz="1050" b="1" kern="100" dirty="0">
                <a:solidFill>
                  <a:srgbClr val="FFE599"/>
                </a:solidFill>
                <a:latin typeface="Batang" panose="02030600000101010101" pitchFamily="18" charset="-127"/>
                <a:ea typeface="Batang" panose="02030600000101010101" pitchFamily="18" charset="-127"/>
                <a:cs typeface="Times New Roman" panose="02020603050405020304" pitchFamily="18" charset="0"/>
              </a:rPr>
              <a:t>、インスタで確認下さい</a:t>
            </a:r>
            <a:r>
              <a:rPr lang="en-US" altLang="ja-JP" sz="1050" b="1" kern="100" dirty="0">
                <a:solidFill>
                  <a:srgbClr val="FFE599"/>
                </a:solidFill>
                <a:latin typeface="Batang" panose="02030600000101010101" pitchFamily="18" charset="-127"/>
                <a:ea typeface="Batang" panose="02030600000101010101" pitchFamily="18" charset="-127"/>
                <a:cs typeface="Times New Roman" panose="02020603050405020304" pitchFamily="18" charset="0"/>
              </a:rPr>
              <a:t>)</a:t>
            </a:r>
            <a:endParaRPr lang="ja-JP" altLang="en-US" sz="1050" b="1" kern="100" dirty="0">
              <a:solidFill>
                <a:srgbClr val="FFE599"/>
              </a:solidFill>
              <a:latin typeface="Batang" panose="02030600000101010101" pitchFamily="18" charset="-127"/>
              <a:ea typeface="Batang" panose="02030600000101010101" pitchFamily="18" charset="-127"/>
              <a:cs typeface="Times New Roman" panose="02020603050405020304" pitchFamily="18" charset="0"/>
            </a:endParaRPr>
          </a:p>
        </p:txBody>
      </p:sp>
      <p:sp>
        <p:nvSpPr>
          <p:cNvPr id="42" name="テキスト ボックス 41">
            <a:extLst>
              <a:ext uri="{FF2B5EF4-FFF2-40B4-BE49-F238E27FC236}">
                <a16:creationId xmlns:a16="http://schemas.microsoft.com/office/drawing/2014/main" id="{B27D0864-EEC3-4A5B-B848-6027911564F6}"/>
              </a:ext>
            </a:extLst>
          </p:cNvPr>
          <p:cNvSpPr txBox="1"/>
          <p:nvPr/>
        </p:nvSpPr>
        <p:spPr>
          <a:xfrm>
            <a:off x="184084" y="1661030"/>
            <a:ext cx="2578869" cy="292388"/>
          </a:xfrm>
          <a:prstGeom prst="rect">
            <a:avLst/>
          </a:prstGeom>
          <a:noFill/>
        </p:spPr>
        <p:txBody>
          <a:bodyPr wrap="square" rtlCol="0">
            <a:spAutoFit/>
          </a:bodyPr>
          <a:lstStyle/>
          <a:p>
            <a:r>
              <a:rPr kumimoji="1" lang="en-US" altLang="ja-JP" sz="1300" b="1" dirty="0">
                <a:solidFill>
                  <a:schemeClr val="bg1"/>
                </a:solidFill>
                <a:latin typeface="HG正楷書体-PRO" panose="03000600000000000000" pitchFamily="66" charset="-128"/>
                <a:ea typeface="HG正楷書体-PRO" panose="03000600000000000000" pitchFamily="66" charset="-128"/>
              </a:rPr>
              <a:t>【</a:t>
            </a:r>
            <a:r>
              <a:rPr kumimoji="1" lang="ja-JP" altLang="en-US" sz="1300" b="1" dirty="0">
                <a:solidFill>
                  <a:schemeClr val="bg1"/>
                </a:solidFill>
                <a:latin typeface="HG正楷書体-PRO" panose="03000600000000000000" pitchFamily="66" charset="-128"/>
                <a:ea typeface="HG正楷書体-PRO" panose="03000600000000000000" pitchFamily="66" charset="-128"/>
              </a:rPr>
              <a:t>今月の展示写本</a:t>
            </a:r>
            <a:r>
              <a:rPr kumimoji="1" lang="en-US" altLang="ja-JP" sz="1300" b="1" dirty="0">
                <a:solidFill>
                  <a:schemeClr val="bg1"/>
                </a:solidFill>
                <a:latin typeface="HG正楷書体-PRO" panose="03000600000000000000" pitchFamily="66" charset="-128"/>
                <a:ea typeface="HG正楷書体-PRO" panose="03000600000000000000" pitchFamily="66" charset="-128"/>
              </a:rPr>
              <a:t>】</a:t>
            </a:r>
          </a:p>
        </p:txBody>
      </p:sp>
      <p:pic>
        <p:nvPicPr>
          <p:cNvPr id="5" name="図 4">
            <a:extLst>
              <a:ext uri="{FF2B5EF4-FFF2-40B4-BE49-F238E27FC236}">
                <a16:creationId xmlns:a16="http://schemas.microsoft.com/office/drawing/2014/main" id="{EB4C68F9-FA2D-6F0B-BEA9-3B9A8BEA1D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4149" y="9965367"/>
            <a:ext cx="682022" cy="682022"/>
          </a:xfrm>
          <a:prstGeom prst="rect">
            <a:avLst/>
          </a:prstGeom>
        </p:spPr>
      </p:pic>
      <p:sp>
        <p:nvSpPr>
          <p:cNvPr id="8" name="テキスト ボックス 9">
            <a:extLst>
              <a:ext uri="{FF2B5EF4-FFF2-40B4-BE49-F238E27FC236}">
                <a16:creationId xmlns:a16="http://schemas.microsoft.com/office/drawing/2014/main" id="{7D01D813-D86D-D583-C13D-62DAACE5CBC0}"/>
              </a:ext>
            </a:extLst>
          </p:cNvPr>
          <p:cNvSpPr txBox="1"/>
          <p:nvPr/>
        </p:nvSpPr>
        <p:spPr>
          <a:xfrm>
            <a:off x="3059511" y="9733944"/>
            <a:ext cx="582316" cy="2202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H.P.</a:t>
            </a:r>
            <a:r>
              <a:rPr lang="ja-JP" alt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9">
            <a:extLst>
              <a:ext uri="{FF2B5EF4-FFF2-40B4-BE49-F238E27FC236}">
                <a16:creationId xmlns:a16="http://schemas.microsoft.com/office/drawing/2014/main" id="{EAADAFCB-9989-658A-6BEF-1054C4C1E030}"/>
              </a:ext>
            </a:extLst>
          </p:cNvPr>
          <p:cNvSpPr txBox="1"/>
          <p:nvPr/>
        </p:nvSpPr>
        <p:spPr>
          <a:xfrm>
            <a:off x="4062414" y="9742336"/>
            <a:ext cx="783680" cy="2202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Instagram</a:t>
            </a:r>
          </a:p>
        </p:txBody>
      </p:sp>
      <p:pic>
        <p:nvPicPr>
          <p:cNvPr id="9" name="図 8">
            <a:extLst>
              <a:ext uri="{FF2B5EF4-FFF2-40B4-BE49-F238E27FC236}">
                <a16:creationId xmlns:a16="http://schemas.microsoft.com/office/drawing/2014/main" id="{0A1F44BD-2D8D-8963-A97A-BC146FD5F1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8056" y="10024160"/>
            <a:ext cx="620739" cy="620739"/>
          </a:xfrm>
          <a:prstGeom prst="rect">
            <a:avLst/>
          </a:prstGeom>
        </p:spPr>
      </p:pic>
      <p:sp>
        <p:nvSpPr>
          <p:cNvPr id="16" name="テキスト ボックス 9">
            <a:extLst>
              <a:ext uri="{FF2B5EF4-FFF2-40B4-BE49-F238E27FC236}">
                <a16:creationId xmlns:a16="http://schemas.microsoft.com/office/drawing/2014/main" id="{28F219AD-D9B1-43AF-F394-900F73C233DA}"/>
              </a:ext>
            </a:extLst>
          </p:cNvPr>
          <p:cNvSpPr txBox="1"/>
          <p:nvPr/>
        </p:nvSpPr>
        <p:spPr>
          <a:xfrm>
            <a:off x="1674390" y="9744579"/>
            <a:ext cx="892799" cy="2202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alt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Google</a:t>
            </a:r>
            <a:r>
              <a:rPr lang="ja-JP" altLang="en-US"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1050" b="1" kern="100" dirty="0">
                <a:solidFill>
                  <a:srgbClr val="FFE599"/>
                </a:solidFill>
                <a:effectLst/>
                <a:latin typeface="游明朝" panose="02020400000000000000" pitchFamily="18" charset="-128"/>
                <a:ea typeface="游明朝" panose="02020400000000000000" pitchFamily="18" charset="-128"/>
                <a:cs typeface="Times New Roman" panose="02020603050405020304" pitchFamily="18" charset="0"/>
              </a:rPr>
              <a:t>Map</a:t>
            </a:r>
          </a:p>
        </p:txBody>
      </p:sp>
      <p:sp>
        <p:nvSpPr>
          <p:cNvPr id="31" name="テキスト ボックス 30">
            <a:extLst>
              <a:ext uri="{FF2B5EF4-FFF2-40B4-BE49-F238E27FC236}">
                <a16:creationId xmlns:a16="http://schemas.microsoft.com/office/drawing/2014/main" id="{D4CB7D8F-2D3B-0335-79C4-50700462D7E7}"/>
              </a:ext>
            </a:extLst>
          </p:cNvPr>
          <p:cNvSpPr txBox="1"/>
          <p:nvPr/>
        </p:nvSpPr>
        <p:spPr>
          <a:xfrm>
            <a:off x="354414" y="4736809"/>
            <a:ext cx="1339144" cy="461665"/>
          </a:xfrm>
          <a:prstGeom prst="rect">
            <a:avLst/>
          </a:prstGeom>
          <a:noFill/>
        </p:spPr>
        <p:txBody>
          <a:bodyPr wrap="square" rtlCol="0">
            <a:spAutoFit/>
          </a:bodyPr>
          <a:lstStyle/>
          <a:p>
            <a:pPr algn="ctr"/>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ｻﾝ･ｽｳﾞｪｰﾙ写本</a:t>
            </a:r>
            <a:r>
              <a:rPr lang="en-US" altLang="ja-JP" sz="1200" dirty="0">
                <a:solidFill>
                  <a:schemeClr val="bg1"/>
                </a:solidFill>
                <a:latin typeface="HG正楷書体-PRO" panose="03000600000000000000" pitchFamily="66" charset="-128"/>
                <a:ea typeface="HG正楷書体-PRO" panose="03000600000000000000" pitchFamily="66" charset="-128"/>
              </a:rPr>
              <a:t>)</a:t>
            </a:r>
          </a:p>
          <a:p>
            <a:pPr algn="ctr"/>
            <a:r>
              <a:rPr lang="en-US" altLang="ja-JP" sz="1200" dirty="0">
                <a:solidFill>
                  <a:schemeClr val="bg1"/>
                </a:solidFill>
                <a:latin typeface="HG正楷書体-PRO" panose="03000600000000000000" pitchFamily="66" charset="-128"/>
                <a:ea typeface="HG正楷書体-PRO" panose="03000600000000000000" pitchFamily="66" charset="-128"/>
              </a:rPr>
              <a:t>1050</a:t>
            </a:r>
            <a:r>
              <a:rPr lang="ja-JP" altLang="en-US" sz="1200" dirty="0">
                <a:solidFill>
                  <a:schemeClr val="bg1"/>
                </a:solidFill>
                <a:latin typeface="HG正楷書体-PRO" panose="03000600000000000000" pitchFamily="66" charset="-128"/>
                <a:ea typeface="HG正楷書体-PRO" panose="03000600000000000000" pitchFamily="66" charset="-128"/>
              </a:rPr>
              <a:t>年前後</a:t>
            </a:r>
            <a:endParaRPr lang="en-US" altLang="ja-JP" sz="1200" dirty="0">
              <a:solidFill>
                <a:schemeClr val="bg1"/>
              </a:solidFill>
              <a:latin typeface="HG正楷書体-PRO" panose="03000600000000000000" pitchFamily="66" charset="-128"/>
              <a:ea typeface="HG正楷書体-PRO" panose="03000600000000000000" pitchFamily="66" charset="-128"/>
            </a:endParaRPr>
          </a:p>
        </p:txBody>
      </p:sp>
      <p:sp>
        <p:nvSpPr>
          <p:cNvPr id="44" name="テキスト ボックス 43">
            <a:extLst>
              <a:ext uri="{FF2B5EF4-FFF2-40B4-BE49-F238E27FC236}">
                <a16:creationId xmlns:a16="http://schemas.microsoft.com/office/drawing/2014/main" id="{27ADD69E-F872-7EE8-F335-C9B8356F6713}"/>
              </a:ext>
            </a:extLst>
          </p:cNvPr>
          <p:cNvSpPr txBox="1"/>
          <p:nvPr/>
        </p:nvSpPr>
        <p:spPr>
          <a:xfrm>
            <a:off x="4332658" y="4718141"/>
            <a:ext cx="1587906" cy="461665"/>
          </a:xfrm>
          <a:prstGeom prst="rect">
            <a:avLst/>
          </a:prstGeom>
          <a:noFill/>
        </p:spPr>
        <p:txBody>
          <a:bodyPr wrap="square" rtlCol="0">
            <a:spAutoFit/>
          </a:bodyPr>
          <a:lstStyle/>
          <a:p>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ナバーラ写本）</a:t>
            </a:r>
            <a:endParaRPr lang="en-US" altLang="ja-JP" sz="1200" dirty="0">
              <a:solidFill>
                <a:schemeClr val="bg1"/>
              </a:solidFill>
              <a:latin typeface="HG正楷書体-PRO" panose="03000600000000000000" pitchFamily="66" charset="-128"/>
              <a:ea typeface="HG正楷書体-PRO" panose="03000600000000000000" pitchFamily="66" charset="-128"/>
            </a:endParaRPr>
          </a:p>
          <a:p>
            <a:r>
              <a:rPr lang="en-US" altLang="ja-JP" sz="1200" dirty="0">
                <a:solidFill>
                  <a:schemeClr val="bg1"/>
                </a:solidFill>
                <a:latin typeface="HG正楷書体-PRO" panose="03000600000000000000" pitchFamily="66" charset="-128"/>
                <a:ea typeface="HG正楷書体-PRO" panose="03000600000000000000" pitchFamily="66" charset="-128"/>
              </a:rPr>
              <a:t>   12</a:t>
            </a:r>
            <a:r>
              <a:rPr lang="ja-JP" altLang="en-US" sz="1200" dirty="0">
                <a:solidFill>
                  <a:schemeClr val="bg1"/>
                </a:solidFill>
                <a:latin typeface="HG正楷書体-PRO" panose="03000600000000000000" pitchFamily="66" charset="-128"/>
                <a:ea typeface="HG正楷書体-PRO" panose="03000600000000000000" pitchFamily="66" charset="-128"/>
              </a:rPr>
              <a:t>世紀末 </a:t>
            </a:r>
          </a:p>
        </p:txBody>
      </p:sp>
      <p:sp>
        <p:nvSpPr>
          <p:cNvPr id="3" name="テキスト ボックス 2">
            <a:extLst>
              <a:ext uri="{FF2B5EF4-FFF2-40B4-BE49-F238E27FC236}">
                <a16:creationId xmlns:a16="http://schemas.microsoft.com/office/drawing/2014/main" id="{23523F93-FBE0-9C2C-5583-0E3AC8F9EE1B}"/>
              </a:ext>
            </a:extLst>
          </p:cNvPr>
          <p:cNvSpPr txBox="1"/>
          <p:nvPr/>
        </p:nvSpPr>
        <p:spPr>
          <a:xfrm>
            <a:off x="2380144" y="4765255"/>
            <a:ext cx="1339145" cy="461665"/>
          </a:xfrm>
          <a:prstGeom prst="rect">
            <a:avLst/>
          </a:prstGeom>
          <a:noFill/>
        </p:spPr>
        <p:txBody>
          <a:bodyPr wrap="square" rtlCol="0">
            <a:spAutoFit/>
          </a:bodyPr>
          <a:lstStyle/>
          <a:p>
            <a:pPr algn="ctr"/>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ｻﾝ･ﾐｼﾞｬﾝ写本</a:t>
            </a:r>
            <a:r>
              <a:rPr lang="en-US" altLang="ja-JP" sz="1200" dirty="0">
                <a:solidFill>
                  <a:schemeClr val="bg1"/>
                </a:solidFill>
                <a:latin typeface="HG正楷書体-PRO" panose="03000600000000000000" pitchFamily="66" charset="-128"/>
                <a:ea typeface="HG正楷書体-PRO" panose="03000600000000000000" pitchFamily="66" charset="-128"/>
              </a:rPr>
              <a:t>)</a:t>
            </a:r>
          </a:p>
          <a:p>
            <a:pPr algn="ctr"/>
            <a:r>
              <a:rPr lang="en-US" altLang="ja-JP" sz="1200" dirty="0">
                <a:solidFill>
                  <a:schemeClr val="bg1"/>
                </a:solidFill>
                <a:latin typeface="HG正楷書体-PRO" panose="03000600000000000000" pitchFamily="66" charset="-128"/>
                <a:ea typeface="HG正楷書体-PRO" panose="03000600000000000000" pitchFamily="66" charset="-128"/>
              </a:rPr>
              <a:t>10</a:t>
            </a:r>
            <a:r>
              <a:rPr lang="ja-JP" altLang="en-US" sz="1200" dirty="0">
                <a:solidFill>
                  <a:schemeClr val="bg1"/>
                </a:solidFill>
                <a:latin typeface="HG正楷書体-PRO" panose="03000600000000000000" pitchFamily="66" charset="-128"/>
                <a:ea typeface="HG正楷書体-PRO" panose="03000600000000000000" pitchFamily="66" charset="-128"/>
              </a:rPr>
              <a:t>世紀と</a:t>
            </a:r>
            <a:r>
              <a:rPr lang="en-US" altLang="ja-JP" sz="1200" dirty="0">
                <a:solidFill>
                  <a:schemeClr val="bg1"/>
                </a:solidFill>
                <a:latin typeface="HG正楷書体-PRO" panose="03000600000000000000" pitchFamily="66" charset="-128"/>
                <a:ea typeface="HG正楷書体-PRO" panose="03000600000000000000" pitchFamily="66" charset="-128"/>
              </a:rPr>
              <a:t>12</a:t>
            </a:r>
            <a:r>
              <a:rPr lang="ja-JP" altLang="en-US" sz="1200" dirty="0">
                <a:solidFill>
                  <a:schemeClr val="bg1"/>
                </a:solidFill>
                <a:latin typeface="HG正楷書体-PRO" panose="03000600000000000000" pitchFamily="66" charset="-128"/>
                <a:ea typeface="HG正楷書体-PRO" panose="03000600000000000000" pitchFamily="66" charset="-128"/>
              </a:rPr>
              <a:t>世紀</a:t>
            </a:r>
            <a:endParaRPr lang="en-US" altLang="ja-JP" sz="1200" dirty="0">
              <a:solidFill>
                <a:schemeClr val="bg1"/>
              </a:solidFill>
              <a:latin typeface="HG正楷書体-PRO" panose="03000600000000000000" pitchFamily="66" charset="-128"/>
              <a:ea typeface="HG正楷書体-PRO" panose="03000600000000000000" pitchFamily="66" charset="-128"/>
            </a:endParaRPr>
          </a:p>
        </p:txBody>
      </p:sp>
      <p:sp>
        <p:nvSpPr>
          <p:cNvPr id="26" name="テキスト ボックス 25">
            <a:extLst>
              <a:ext uri="{FF2B5EF4-FFF2-40B4-BE49-F238E27FC236}">
                <a16:creationId xmlns:a16="http://schemas.microsoft.com/office/drawing/2014/main" id="{386E8A57-1C71-D137-CACA-67712A5CFA7E}"/>
              </a:ext>
            </a:extLst>
          </p:cNvPr>
          <p:cNvSpPr txBox="1"/>
          <p:nvPr/>
        </p:nvSpPr>
        <p:spPr>
          <a:xfrm>
            <a:off x="2951117" y="7495749"/>
            <a:ext cx="1524752" cy="461665"/>
          </a:xfrm>
          <a:prstGeom prst="rect">
            <a:avLst/>
          </a:prstGeom>
          <a:noFill/>
        </p:spPr>
        <p:txBody>
          <a:bodyPr wrap="square" rtlCol="0">
            <a:spAutoFit/>
          </a:bodyPr>
          <a:lstStyle/>
          <a:p>
            <a:pPr algn="ctr"/>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ｹﾞｯﾃｨ黙示録写本</a:t>
            </a:r>
            <a:r>
              <a:rPr lang="en-US" altLang="ja-JP" sz="1200" dirty="0">
                <a:solidFill>
                  <a:schemeClr val="bg1"/>
                </a:solidFill>
                <a:latin typeface="HG正楷書体-PRO" panose="03000600000000000000" pitchFamily="66" charset="-128"/>
                <a:ea typeface="HG正楷書体-PRO" panose="03000600000000000000" pitchFamily="66" charset="-128"/>
              </a:rPr>
              <a:t>)</a:t>
            </a:r>
          </a:p>
          <a:p>
            <a:pPr algn="ctr"/>
            <a:r>
              <a:rPr lang="en-US" altLang="ja-JP" sz="1200" dirty="0">
                <a:solidFill>
                  <a:schemeClr val="bg1"/>
                </a:solidFill>
                <a:latin typeface="HG正楷書体-PRO" panose="03000600000000000000" pitchFamily="66" charset="-128"/>
                <a:ea typeface="HG正楷書体-PRO" panose="03000600000000000000" pitchFamily="66" charset="-128"/>
              </a:rPr>
              <a:t>1255</a:t>
            </a:r>
            <a:r>
              <a:rPr lang="ja-JP" altLang="en-US" sz="1200" dirty="0">
                <a:solidFill>
                  <a:schemeClr val="bg1"/>
                </a:solidFill>
                <a:latin typeface="HG正楷書体-PRO" panose="03000600000000000000" pitchFamily="66" charset="-128"/>
                <a:ea typeface="HG正楷書体-PRO" panose="03000600000000000000" pitchFamily="66" charset="-128"/>
              </a:rPr>
              <a:t>年頃</a:t>
            </a:r>
            <a:endParaRPr lang="en-US" altLang="ja-JP" sz="1200" dirty="0">
              <a:solidFill>
                <a:schemeClr val="bg1"/>
              </a:solidFill>
              <a:latin typeface="HG正楷書体-PRO" panose="03000600000000000000" pitchFamily="66" charset="-128"/>
              <a:ea typeface="HG正楷書体-PRO" panose="03000600000000000000" pitchFamily="66" charset="-128"/>
            </a:endParaRPr>
          </a:p>
        </p:txBody>
      </p:sp>
      <p:sp>
        <p:nvSpPr>
          <p:cNvPr id="39" name="テキスト ボックス 38">
            <a:extLst>
              <a:ext uri="{FF2B5EF4-FFF2-40B4-BE49-F238E27FC236}">
                <a16:creationId xmlns:a16="http://schemas.microsoft.com/office/drawing/2014/main" id="{900276D5-B5E5-0556-54EA-4D22CDC33534}"/>
              </a:ext>
            </a:extLst>
          </p:cNvPr>
          <p:cNvSpPr txBox="1"/>
          <p:nvPr/>
        </p:nvSpPr>
        <p:spPr>
          <a:xfrm>
            <a:off x="5920564" y="4701901"/>
            <a:ext cx="1587906" cy="461665"/>
          </a:xfrm>
          <a:prstGeom prst="rect">
            <a:avLst/>
          </a:prstGeom>
          <a:noFill/>
        </p:spPr>
        <p:txBody>
          <a:bodyPr wrap="square" rtlCol="0">
            <a:spAutoFit/>
          </a:bodyPr>
          <a:lstStyle/>
          <a:p>
            <a:pPr algn="ctr"/>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リスボン写本</a:t>
            </a:r>
            <a:r>
              <a:rPr lang="en-US" altLang="ja-JP" sz="1200" dirty="0">
                <a:solidFill>
                  <a:schemeClr val="bg1"/>
                </a:solidFill>
                <a:latin typeface="HG正楷書体-PRO" panose="03000600000000000000" pitchFamily="66" charset="-128"/>
                <a:ea typeface="HG正楷書体-PRO" panose="03000600000000000000" pitchFamily="66" charset="-128"/>
              </a:rPr>
              <a:t>)</a:t>
            </a:r>
          </a:p>
          <a:p>
            <a:pPr algn="ctr"/>
            <a:r>
              <a:rPr lang="en-US" altLang="ja-JP" sz="1200" dirty="0">
                <a:solidFill>
                  <a:schemeClr val="bg1"/>
                </a:solidFill>
                <a:latin typeface="HG正楷書体-PRO" panose="03000600000000000000" pitchFamily="66" charset="-128"/>
                <a:ea typeface="HG正楷書体-PRO" panose="03000600000000000000" pitchFamily="66" charset="-128"/>
              </a:rPr>
              <a:t>    1189</a:t>
            </a:r>
            <a:r>
              <a:rPr lang="ja-JP" altLang="en-US" sz="1200" dirty="0">
                <a:solidFill>
                  <a:schemeClr val="bg1"/>
                </a:solidFill>
                <a:latin typeface="HG正楷書体-PRO" panose="03000600000000000000" pitchFamily="66" charset="-128"/>
                <a:ea typeface="HG正楷書体-PRO" panose="03000600000000000000" pitchFamily="66" charset="-128"/>
              </a:rPr>
              <a:t>年 </a:t>
            </a:r>
            <a:endParaRPr lang="en-US" altLang="ja-JP" sz="1200" dirty="0">
              <a:solidFill>
                <a:schemeClr val="bg1"/>
              </a:solidFill>
              <a:latin typeface="HG正楷書体-PRO" panose="03000600000000000000" pitchFamily="66" charset="-128"/>
              <a:ea typeface="HG正楷書体-PRO" panose="03000600000000000000" pitchFamily="66" charset="-128"/>
            </a:endParaRPr>
          </a:p>
        </p:txBody>
      </p:sp>
      <p:sp>
        <p:nvSpPr>
          <p:cNvPr id="4" name="テキスト ボックス 3">
            <a:extLst>
              <a:ext uri="{FF2B5EF4-FFF2-40B4-BE49-F238E27FC236}">
                <a16:creationId xmlns:a16="http://schemas.microsoft.com/office/drawing/2014/main" id="{D4095E91-60CE-A35F-58A5-12B0F71E99EA}"/>
              </a:ext>
            </a:extLst>
          </p:cNvPr>
          <p:cNvSpPr txBox="1"/>
          <p:nvPr/>
        </p:nvSpPr>
        <p:spPr>
          <a:xfrm>
            <a:off x="4809666" y="7495425"/>
            <a:ext cx="1827268" cy="461665"/>
          </a:xfrm>
          <a:prstGeom prst="rect">
            <a:avLst/>
          </a:prstGeom>
          <a:noFill/>
        </p:spPr>
        <p:txBody>
          <a:bodyPr wrap="square" rtlCol="0">
            <a:spAutoFit/>
          </a:bodyPr>
          <a:lstStyle/>
          <a:p>
            <a:pPr algn="ctr"/>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ｸﾛｲｽﾀｰｽﾞ黙示録写本</a:t>
            </a:r>
            <a:r>
              <a:rPr lang="en-US" altLang="ja-JP" sz="1200" dirty="0">
                <a:solidFill>
                  <a:schemeClr val="bg1"/>
                </a:solidFill>
                <a:latin typeface="HG正楷書体-PRO" panose="03000600000000000000" pitchFamily="66" charset="-128"/>
                <a:ea typeface="HG正楷書体-PRO" panose="03000600000000000000" pitchFamily="66" charset="-128"/>
              </a:rPr>
              <a:t>)</a:t>
            </a:r>
          </a:p>
          <a:p>
            <a:pPr algn="ctr"/>
            <a:r>
              <a:rPr lang="ja-JP" altLang="en-US" sz="1200" dirty="0">
                <a:solidFill>
                  <a:schemeClr val="bg1"/>
                </a:solidFill>
                <a:latin typeface="HG正楷書体-PRO" panose="03000600000000000000" pitchFamily="66" charset="-128"/>
                <a:ea typeface="HG正楷書体-PRO" panose="03000600000000000000" pitchFamily="66" charset="-128"/>
              </a:rPr>
              <a:t>　</a:t>
            </a:r>
            <a:r>
              <a:rPr lang="en-US" altLang="ja-JP" sz="1200" dirty="0">
                <a:solidFill>
                  <a:schemeClr val="bg1"/>
                </a:solidFill>
                <a:latin typeface="HG正楷書体-PRO" panose="03000600000000000000" pitchFamily="66" charset="-128"/>
                <a:ea typeface="HG正楷書体-PRO" panose="03000600000000000000" pitchFamily="66" charset="-128"/>
              </a:rPr>
              <a:t>1330</a:t>
            </a:r>
            <a:r>
              <a:rPr lang="ja-JP" altLang="en-US" sz="1200" dirty="0">
                <a:solidFill>
                  <a:schemeClr val="bg1"/>
                </a:solidFill>
                <a:latin typeface="HG正楷書体-PRO" panose="03000600000000000000" pitchFamily="66" charset="-128"/>
                <a:ea typeface="HG正楷書体-PRO" panose="03000600000000000000" pitchFamily="66" charset="-128"/>
              </a:rPr>
              <a:t>年頃</a:t>
            </a:r>
            <a:endParaRPr lang="en-US" altLang="ja-JP" sz="1200" dirty="0">
              <a:solidFill>
                <a:schemeClr val="bg1"/>
              </a:solidFill>
              <a:latin typeface="HG正楷書体-PRO" panose="03000600000000000000" pitchFamily="66" charset="-128"/>
              <a:ea typeface="HG正楷書体-PRO" panose="03000600000000000000" pitchFamily="66" charset="-128"/>
            </a:endParaRPr>
          </a:p>
        </p:txBody>
      </p:sp>
      <p:sp>
        <p:nvSpPr>
          <p:cNvPr id="36" name="テキスト ボックス 35">
            <a:extLst>
              <a:ext uri="{FF2B5EF4-FFF2-40B4-BE49-F238E27FC236}">
                <a16:creationId xmlns:a16="http://schemas.microsoft.com/office/drawing/2014/main" id="{7D35EB31-104D-DE6B-999B-727E30EC7AAF}"/>
              </a:ext>
            </a:extLst>
          </p:cNvPr>
          <p:cNvSpPr txBox="1"/>
          <p:nvPr/>
        </p:nvSpPr>
        <p:spPr>
          <a:xfrm>
            <a:off x="485110" y="7495425"/>
            <a:ext cx="1767789" cy="461665"/>
          </a:xfrm>
          <a:prstGeom prst="rect">
            <a:avLst/>
          </a:prstGeom>
          <a:noFill/>
        </p:spPr>
        <p:txBody>
          <a:bodyPr wrap="square" rtlCol="0">
            <a:spAutoFit/>
          </a:bodyPr>
          <a:lstStyle/>
          <a:p>
            <a:pPr algn="ctr"/>
            <a:r>
              <a:rPr lang="en-US" altLang="ja-JP" sz="1200" dirty="0">
                <a:solidFill>
                  <a:schemeClr val="bg1"/>
                </a:solidFill>
                <a:latin typeface="HG正楷書体-PRO" panose="03000600000000000000" pitchFamily="66" charset="-128"/>
                <a:ea typeface="HG正楷書体-PRO" panose="03000600000000000000" pitchFamily="66" charset="-128"/>
              </a:rPr>
              <a:t>(</a:t>
            </a:r>
            <a:r>
              <a:rPr lang="ja-JP" altLang="en-US" sz="1200" dirty="0">
                <a:solidFill>
                  <a:schemeClr val="bg1"/>
                </a:solidFill>
                <a:latin typeface="HG正楷書体-PRO" panose="03000600000000000000" pitchFamily="66" charset="-128"/>
                <a:ea typeface="HG正楷書体-PRO" panose="03000600000000000000" pitchFamily="66" charset="-128"/>
              </a:rPr>
              <a:t>ﾄﾘﾆﾃｨ黙示録写本</a:t>
            </a:r>
            <a:r>
              <a:rPr lang="en-US" altLang="ja-JP" sz="1200" dirty="0">
                <a:solidFill>
                  <a:schemeClr val="bg1"/>
                </a:solidFill>
                <a:latin typeface="HG正楷書体-PRO" panose="03000600000000000000" pitchFamily="66" charset="-128"/>
                <a:ea typeface="HG正楷書体-PRO" panose="03000600000000000000" pitchFamily="66" charset="-128"/>
              </a:rPr>
              <a:t>)</a:t>
            </a:r>
          </a:p>
          <a:p>
            <a:pPr algn="ctr"/>
            <a:r>
              <a:rPr lang="ja-JP" altLang="en-US" sz="1200" dirty="0">
                <a:solidFill>
                  <a:schemeClr val="bg1"/>
                </a:solidFill>
                <a:latin typeface="HG正楷書体-PRO" panose="03000600000000000000" pitchFamily="66" charset="-128"/>
                <a:ea typeface="HG正楷書体-PRO" panose="03000600000000000000" pitchFamily="66" charset="-128"/>
              </a:rPr>
              <a:t>　</a:t>
            </a:r>
            <a:r>
              <a:rPr lang="en-US" altLang="ja-JP" sz="1200" dirty="0">
                <a:solidFill>
                  <a:schemeClr val="bg1"/>
                </a:solidFill>
                <a:latin typeface="HG正楷書体-PRO" panose="03000600000000000000" pitchFamily="66" charset="-128"/>
                <a:ea typeface="HG正楷書体-PRO" panose="03000600000000000000" pitchFamily="66" charset="-128"/>
              </a:rPr>
              <a:t>1230-50</a:t>
            </a:r>
            <a:r>
              <a:rPr lang="ja-JP" altLang="en-US" sz="1200" dirty="0">
                <a:solidFill>
                  <a:schemeClr val="bg1"/>
                </a:solidFill>
                <a:latin typeface="HG正楷書体-PRO" panose="03000600000000000000" pitchFamily="66" charset="-128"/>
                <a:ea typeface="HG正楷書体-PRO" panose="03000600000000000000" pitchFamily="66" charset="-128"/>
              </a:rPr>
              <a:t>年</a:t>
            </a:r>
            <a:endParaRPr lang="en-US" altLang="ja-JP" sz="1200" dirty="0">
              <a:solidFill>
                <a:schemeClr val="bg1"/>
              </a:solidFill>
              <a:latin typeface="HG正楷書体-PRO" panose="03000600000000000000" pitchFamily="66" charset="-128"/>
              <a:ea typeface="HG正楷書体-PRO" panose="03000600000000000000" pitchFamily="66" charset="-128"/>
            </a:endParaRPr>
          </a:p>
        </p:txBody>
      </p:sp>
      <p:sp>
        <p:nvSpPr>
          <p:cNvPr id="17" name="テキスト ボックス 16">
            <a:extLst>
              <a:ext uri="{FF2B5EF4-FFF2-40B4-BE49-F238E27FC236}">
                <a16:creationId xmlns:a16="http://schemas.microsoft.com/office/drawing/2014/main" id="{8598E856-C5DA-71FF-8329-8283448EF0FA}"/>
              </a:ext>
            </a:extLst>
          </p:cNvPr>
          <p:cNvSpPr txBox="1"/>
          <p:nvPr/>
        </p:nvSpPr>
        <p:spPr>
          <a:xfrm>
            <a:off x="66292" y="5487339"/>
            <a:ext cx="6742266" cy="276999"/>
          </a:xfrm>
          <a:prstGeom prst="rect">
            <a:avLst/>
          </a:prstGeom>
          <a:noFill/>
        </p:spPr>
        <p:txBody>
          <a:bodyPr wrap="square" rtlCol="0">
            <a:spAutoFit/>
          </a:bodyPr>
          <a:lstStyle/>
          <a:p>
            <a:r>
              <a:rPr lang="ja-JP" altLang="en-US" sz="1200" dirty="0">
                <a:solidFill>
                  <a:schemeClr val="bg1"/>
                </a:solidFill>
                <a:latin typeface="HG正楷書体-PRO" panose="03000600000000000000" pitchFamily="66" charset="-128"/>
                <a:ea typeface="HG正楷書体-PRO" panose="03000600000000000000" pitchFamily="66" charset="-128"/>
              </a:rPr>
              <a:t>　　（２）英仏黙示録写本</a:t>
            </a:r>
            <a:endParaRPr lang="en-US" altLang="ja-JP" sz="1200" dirty="0">
              <a:solidFill>
                <a:schemeClr val="bg1"/>
              </a:solidFill>
              <a:latin typeface="HG正楷書体-PRO" panose="03000600000000000000" pitchFamily="66" charset="-128"/>
              <a:ea typeface="HG正楷書体-PRO" panose="03000600000000000000" pitchFamily="66" charset="-128"/>
            </a:endParaRPr>
          </a:p>
        </p:txBody>
      </p:sp>
      <p:pic>
        <p:nvPicPr>
          <p:cNvPr id="10" name="図 9">
            <a:extLst>
              <a:ext uri="{FF2B5EF4-FFF2-40B4-BE49-F238E27FC236}">
                <a16:creationId xmlns:a16="http://schemas.microsoft.com/office/drawing/2014/main" id="{92251800-4DC1-025E-D407-FD0A44C329BF}"/>
              </a:ext>
            </a:extLst>
          </p:cNvPr>
          <p:cNvPicPr>
            <a:picLocks noChangeAspect="1"/>
          </p:cNvPicPr>
          <p:nvPr/>
        </p:nvPicPr>
        <p:blipFill>
          <a:blip r:embed="rId7" cstate="print">
            <a:extLst>
              <a:ext uri="{28A0092B-C50C-407E-A947-70E740481C1C}">
                <a14:useLocalDpi xmlns:a14="http://schemas.microsoft.com/office/drawing/2010/main" val="0"/>
              </a:ext>
            </a:extLst>
          </a:blip>
          <a:srcRect l="19307" t="11258" r="28455" b="30111"/>
          <a:stretch/>
        </p:blipFill>
        <p:spPr>
          <a:xfrm>
            <a:off x="4039900" y="3158206"/>
            <a:ext cx="1628742" cy="1371044"/>
          </a:xfrm>
          <a:prstGeom prst="rect">
            <a:avLst/>
          </a:prstGeom>
        </p:spPr>
      </p:pic>
      <p:pic>
        <p:nvPicPr>
          <p:cNvPr id="20" name="図 19">
            <a:extLst>
              <a:ext uri="{FF2B5EF4-FFF2-40B4-BE49-F238E27FC236}">
                <a16:creationId xmlns:a16="http://schemas.microsoft.com/office/drawing/2014/main" id="{BE27B867-9B3A-C576-982E-D05D30120EBE}"/>
              </a:ext>
            </a:extLst>
          </p:cNvPr>
          <p:cNvPicPr>
            <a:picLocks noChangeAspect="1"/>
          </p:cNvPicPr>
          <p:nvPr/>
        </p:nvPicPr>
        <p:blipFill>
          <a:blip r:embed="rId8" cstate="print">
            <a:extLst>
              <a:ext uri="{28A0092B-C50C-407E-A947-70E740481C1C}">
                <a14:useLocalDpi xmlns:a14="http://schemas.microsoft.com/office/drawing/2010/main" val="0"/>
              </a:ext>
            </a:extLst>
          </a:blip>
          <a:srcRect l="24314" t="4518" r="16874" b="16456"/>
          <a:stretch/>
        </p:blipFill>
        <p:spPr>
          <a:xfrm>
            <a:off x="5914635" y="3124521"/>
            <a:ext cx="1379083" cy="1389801"/>
          </a:xfrm>
          <a:prstGeom prst="rect">
            <a:avLst/>
          </a:prstGeom>
        </p:spPr>
      </p:pic>
      <p:pic>
        <p:nvPicPr>
          <p:cNvPr id="22" name="図 21">
            <a:extLst>
              <a:ext uri="{FF2B5EF4-FFF2-40B4-BE49-F238E27FC236}">
                <a16:creationId xmlns:a16="http://schemas.microsoft.com/office/drawing/2014/main" id="{E7B7BBAC-22C2-F075-814C-B17F60E74BF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5651" y="2594694"/>
            <a:ext cx="1535527" cy="1936818"/>
          </a:xfrm>
          <a:prstGeom prst="rect">
            <a:avLst/>
          </a:prstGeom>
        </p:spPr>
      </p:pic>
      <p:pic>
        <p:nvPicPr>
          <p:cNvPr id="24" name="図 23">
            <a:extLst>
              <a:ext uri="{FF2B5EF4-FFF2-40B4-BE49-F238E27FC236}">
                <a16:creationId xmlns:a16="http://schemas.microsoft.com/office/drawing/2014/main" id="{7D77E85F-6FE6-F212-C735-44876BA92EC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5018" y="2777075"/>
            <a:ext cx="1818457" cy="1754371"/>
          </a:xfrm>
          <a:prstGeom prst="rect">
            <a:avLst/>
          </a:prstGeom>
        </p:spPr>
      </p:pic>
      <p:pic>
        <p:nvPicPr>
          <p:cNvPr id="28" name="図 27">
            <a:extLst>
              <a:ext uri="{FF2B5EF4-FFF2-40B4-BE49-F238E27FC236}">
                <a16:creationId xmlns:a16="http://schemas.microsoft.com/office/drawing/2014/main" id="{85328066-71D3-EA1B-E59C-C6D5B40FDBE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47147" y="5900703"/>
            <a:ext cx="1944476" cy="1458357"/>
          </a:xfrm>
          <a:prstGeom prst="rect">
            <a:avLst/>
          </a:prstGeom>
        </p:spPr>
      </p:pic>
      <p:pic>
        <p:nvPicPr>
          <p:cNvPr id="30" name="図 29">
            <a:extLst>
              <a:ext uri="{FF2B5EF4-FFF2-40B4-BE49-F238E27FC236}">
                <a16:creationId xmlns:a16="http://schemas.microsoft.com/office/drawing/2014/main" id="{6826CC2A-F395-4F56-6B08-F419F8467C4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89842" y="5924850"/>
            <a:ext cx="1944476" cy="1458357"/>
          </a:xfrm>
          <a:prstGeom prst="rect">
            <a:avLst/>
          </a:prstGeom>
        </p:spPr>
      </p:pic>
      <p:pic>
        <p:nvPicPr>
          <p:cNvPr id="35" name="図 34">
            <a:extLst>
              <a:ext uri="{FF2B5EF4-FFF2-40B4-BE49-F238E27FC236}">
                <a16:creationId xmlns:a16="http://schemas.microsoft.com/office/drawing/2014/main" id="{DD433479-65F8-ACC8-22B0-9E95E7FF8C83}"/>
              </a:ext>
            </a:extLst>
          </p:cNvPr>
          <p:cNvPicPr>
            <a:picLocks noChangeAspect="1"/>
          </p:cNvPicPr>
          <p:nvPr/>
        </p:nvPicPr>
        <p:blipFill>
          <a:blip r:embed="rId13" cstate="print">
            <a:extLst>
              <a:ext uri="{28A0092B-C50C-407E-A947-70E740481C1C}">
                <a14:useLocalDpi xmlns:a14="http://schemas.microsoft.com/office/drawing/2010/main" val="0"/>
              </a:ext>
            </a:extLst>
          </a:blip>
          <a:srcRect l="9027" r="48434" b="53452"/>
          <a:stretch/>
        </p:blipFill>
        <p:spPr>
          <a:xfrm>
            <a:off x="460548" y="5908721"/>
            <a:ext cx="1792351" cy="1470937"/>
          </a:xfrm>
          <a:prstGeom prst="rect">
            <a:avLst/>
          </a:prstGeom>
        </p:spPr>
      </p:pic>
      <p:pic>
        <p:nvPicPr>
          <p:cNvPr id="38" name="図 37">
            <a:extLst>
              <a:ext uri="{FF2B5EF4-FFF2-40B4-BE49-F238E27FC236}">
                <a16:creationId xmlns:a16="http://schemas.microsoft.com/office/drawing/2014/main" id="{813716F0-3AE4-AACF-C26E-22CA5B4DD39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33019" y="9070148"/>
            <a:ext cx="1978709" cy="1784857"/>
          </a:xfrm>
          <a:prstGeom prst="rect">
            <a:avLst/>
          </a:prstGeom>
        </p:spPr>
      </p:pic>
    </p:spTree>
    <p:extLst>
      <p:ext uri="{BB962C8B-B14F-4D97-AF65-F5344CB8AC3E}">
        <p14:creationId xmlns:p14="http://schemas.microsoft.com/office/powerpoint/2010/main" val="126077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FF1E8ED1-CED0-5635-220F-036B325E06BA}"/>
              </a:ext>
            </a:extLst>
          </p:cNvPr>
          <p:cNvSpPr txBox="1"/>
          <p:nvPr/>
        </p:nvSpPr>
        <p:spPr>
          <a:xfrm>
            <a:off x="280217" y="2900096"/>
            <a:ext cx="7158808" cy="830997"/>
          </a:xfrm>
          <a:prstGeom prst="rect">
            <a:avLst/>
          </a:prstGeom>
          <a:noFill/>
          <a:ln>
            <a:solidFill>
              <a:srgbClr val="6F7487"/>
            </a:solidFill>
          </a:ln>
        </p:spPr>
        <p:txBody>
          <a:bodyPr wrap="square" rtlCol="0">
            <a:spAutoFit/>
          </a:bodyPr>
          <a:lstStyle/>
          <a:p>
            <a:r>
              <a:rPr lang="ja-JP" altLang="en-US" sz="1600" b="1" dirty="0">
                <a:latin typeface="+mj-ea"/>
              </a:rPr>
              <a:t>今月の展示写本</a:t>
            </a:r>
            <a:endParaRPr lang="en-US" altLang="ja-JP" sz="1600" b="1" dirty="0">
              <a:latin typeface="+mj-ea"/>
            </a:endParaRPr>
          </a:p>
          <a:p>
            <a:r>
              <a:rPr lang="ja-JP" altLang="en-US" sz="1600" b="1" dirty="0">
                <a:latin typeface="+mj-ea"/>
              </a:rPr>
              <a:t>　（１） ベアトゥス黙示録写本　（</a:t>
            </a:r>
            <a:r>
              <a:rPr lang="en-US" altLang="ja-JP" sz="1600" b="1" dirty="0">
                <a:latin typeface="+mj-ea"/>
              </a:rPr>
              <a:t>11</a:t>
            </a:r>
            <a:r>
              <a:rPr lang="ja-JP" altLang="en-US" sz="1600" b="1" dirty="0">
                <a:latin typeface="+mj-ea"/>
              </a:rPr>
              <a:t>～</a:t>
            </a:r>
            <a:r>
              <a:rPr lang="en-US" altLang="ja-JP" sz="1600" b="1" dirty="0">
                <a:latin typeface="+mj-ea"/>
              </a:rPr>
              <a:t>12</a:t>
            </a:r>
            <a:r>
              <a:rPr lang="ja-JP" altLang="en-US" sz="1600" b="1" dirty="0">
                <a:latin typeface="+mj-ea"/>
              </a:rPr>
              <a:t>世紀にかけての系統</a:t>
            </a:r>
            <a:r>
              <a:rPr lang="en-US" altLang="ja-JP" sz="1600" b="1" dirty="0">
                <a:latin typeface="+mj-ea"/>
              </a:rPr>
              <a:t>Ⅰ</a:t>
            </a:r>
            <a:r>
              <a:rPr lang="ja-JP" altLang="en-US" sz="1600" b="1" dirty="0">
                <a:latin typeface="+mj-ea"/>
              </a:rPr>
              <a:t>の写本①②③④</a:t>
            </a:r>
            <a:r>
              <a:rPr lang="en-US" altLang="ja-JP" sz="1600" b="1" dirty="0">
                <a:latin typeface="+mj-ea"/>
              </a:rPr>
              <a:t>)</a:t>
            </a:r>
          </a:p>
          <a:p>
            <a:r>
              <a:rPr lang="ja-JP" altLang="en-US" sz="1600" b="1" dirty="0">
                <a:latin typeface="+mj-ea"/>
              </a:rPr>
              <a:t>　（２） 英仏黙示録写本　　（⑤⑥⑦）</a:t>
            </a:r>
            <a:endParaRPr lang="en-US" altLang="ja-JP" sz="1100" dirty="0">
              <a:solidFill>
                <a:prstClr val="black"/>
              </a:solidFill>
              <a:latin typeface="ＭＳ Ｐゴシック"/>
            </a:endParaRPr>
          </a:p>
        </p:txBody>
      </p:sp>
      <p:sp>
        <p:nvSpPr>
          <p:cNvPr id="4" name="テキスト ボックス 3">
            <a:extLst>
              <a:ext uri="{FF2B5EF4-FFF2-40B4-BE49-F238E27FC236}">
                <a16:creationId xmlns:a16="http://schemas.microsoft.com/office/drawing/2014/main" id="{AC4E498D-ED15-4DC8-909F-143691EF6852}"/>
              </a:ext>
            </a:extLst>
          </p:cNvPr>
          <p:cNvSpPr txBox="1"/>
          <p:nvPr/>
        </p:nvSpPr>
        <p:spPr>
          <a:xfrm>
            <a:off x="280217" y="772801"/>
            <a:ext cx="7027682" cy="1938992"/>
          </a:xfrm>
          <a:prstGeom prst="rect">
            <a:avLst/>
          </a:prstGeom>
          <a:noFill/>
        </p:spPr>
        <p:txBody>
          <a:bodyPr wrap="square" rtlCol="0">
            <a:spAutoFit/>
          </a:bodyPr>
          <a:lstStyle/>
          <a:p>
            <a:r>
              <a:rPr kumimoji="1" lang="ja-JP" altLang="en-US" sz="1200" dirty="0">
                <a:latin typeface="ＭＳ Ｐ明朝" panose="02020600040205080304" pitchFamily="18" charset="-128"/>
                <a:ea typeface="ＭＳ Ｐ明朝" panose="02020600040205080304" pitchFamily="18" charset="-128"/>
              </a:rPr>
              <a:t>中世初期のイベリア</a:t>
            </a:r>
            <a:r>
              <a:rPr lang="ja-JP" altLang="en-US" sz="1200" dirty="0">
                <a:latin typeface="ＭＳ Ｐ明朝" panose="02020600040205080304" pitchFamily="18" charset="-128"/>
                <a:ea typeface="ＭＳ Ｐ明朝" panose="02020600040205080304" pitchFamily="18" charset="-128"/>
              </a:rPr>
              <a:t>半島北部アストゥリアス地方の</a:t>
            </a:r>
            <a:r>
              <a:rPr kumimoji="1" lang="ja-JP" altLang="en-US" sz="1200" dirty="0">
                <a:latin typeface="ＭＳ Ｐ明朝" panose="02020600040205080304" pitchFamily="18" charset="-128"/>
                <a:ea typeface="ＭＳ Ｐ明朝" panose="02020600040205080304" pitchFamily="18" charset="-128"/>
              </a:rPr>
              <a:t>リエバナにある修道院の修道士、ベアトゥス</a:t>
            </a:r>
            <a:r>
              <a:rPr kumimoji="1" lang="en-US" altLang="ja-JP" sz="1200" dirty="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ベアト</a:t>
            </a:r>
            <a:r>
              <a:rPr kumimoji="1" lang="en-US" altLang="ja-JP" sz="1200" dirty="0" err="1">
                <a:latin typeface="ＭＳ Ｐ明朝" panose="02020600040205080304" pitchFamily="18" charset="-128"/>
                <a:ea typeface="ＭＳ Ｐ明朝" panose="02020600040205080304" pitchFamily="18" charset="-128"/>
              </a:rPr>
              <a:t>Beato</a:t>
            </a:r>
            <a:r>
              <a:rPr kumimoji="1" lang="en-US" altLang="ja-JP" sz="1200" dirty="0">
                <a:latin typeface="ＭＳ Ｐ明朝" panose="02020600040205080304" pitchFamily="18" charset="-128"/>
                <a:ea typeface="ＭＳ Ｐ明朝" panose="02020600040205080304" pitchFamily="18" charset="-128"/>
              </a:rPr>
              <a:t> </a:t>
            </a:r>
            <a:r>
              <a:rPr kumimoji="1" lang="ja-JP" altLang="en-US" sz="1200" dirty="0">
                <a:latin typeface="ＭＳ Ｐ明朝" panose="02020600040205080304" pitchFamily="18" charset="-128"/>
                <a:ea typeface="ＭＳ Ｐ明朝" panose="02020600040205080304" pitchFamily="18" charset="-128"/>
              </a:rPr>
              <a:t>？</a:t>
            </a:r>
            <a:r>
              <a:rPr kumimoji="1" lang="en-US" altLang="ja-JP" sz="1200" dirty="0">
                <a:latin typeface="ＭＳ Ｐ明朝" panose="02020600040205080304" pitchFamily="18" charset="-128"/>
                <a:ea typeface="ＭＳ Ｐ明朝" panose="02020600040205080304" pitchFamily="18" charset="-128"/>
              </a:rPr>
              <a:t>‐798)</a:t>
            </a:r>
            <a:r>
              <a:rPr kumimoji="1" lang="ja-JP" altLang="en-US" sz="1200" dirty="0">
                <a:latin typeface="ＭＳ Ｐ明朝" panose="02020600040205080304" pitchFamily="18" charset="-128"/>
                <a:ea typeface="ＭＳ Ｐ明朝" panose="02020600040205080304" pitchFamily="18" charset="-128"/>
              </a:rPr>
              <a:t>が</a:t>
            </a:r>
            <a:r>
              <a:rPr kumimoji="1" lang="en-US" altLang="ja-JP" sz="1200" dirty="0">
                <a:latin typeface="ＭＳ Ｐ明朝" panose="02020600040205080304" pitchFamily="18" charset="-128"/>
                <a:ea typeface="ＭＳ Ｐ明朝" panose="02020600040205080304" pitchFamily="18" charset="-128"/>
              </a:rPr>
              <a:t>776</a:t>
            </a:r>
            <a:r>
              <a:rPr kumimoji="1" lang="ja-JP" altLang="en-US" sz="1200" dirty="0">
                <a:latin typeface="ＭＳ Ｐ明朝" panose="02020600040205080304" pitchFamily="18" charset="-128"/>
                <a:ea typeface="ＭＳ Ｐ明朝" panose="02020600040205080304" pitchFamily="18" charset="-128"/>
              </a:rPr>
              <a:t>年に「ヨハネの黙示録註解書」を編纂しました。原本は既に存在していませんが、非常に人気を博し、</a:t>
            </a:r>
            <a:r>
              <a:rPr kumimoji="1" lang="en-US" altLang="ja-JP" sz="1200" dirty="0">
                <a:latin typeface="ＭＳ Ｐ明朝" panose="02020600040205080304" pitchFamily="18" charset="-128"/>
                <a:ea typeface="ＭＳ Ｐ明朝" panose="02020600040205080304" pitchFamily="18" charset="-128"/>
              </a:rPr>
              <a:t>10</a:t>
            </a:r>
            <a:r>
              <a:rPr kumimoji="1" lang="ja-JP" altLang="en-US" sz="1200" dirty="0">
                <a:latin typeface="ＭＳ Ｐ明朝" panose="02020600040205080304" pitchFamily="18" charset="-128"/>
                <a:ea typeface="ＭＳ Ｐ明朝" panose="02020600040205080304" pitchFamily="18" charset="-128"/>
              </a:rPr>
              <a:t>世紀から</a:t>
            </a:r>
            <a:r>
              <a:rPr kumimoji="1" lang="en-US" altLang="ja-JP" sz="1200" dirty="0">
                <a:latin typeface="ＭＳ Ｐ明朝" panose="02020600040205080304" pitchFamily="18" charset="-128"/>
                <a:ea typeface="ＭＳ Ｐ明朝" panose="02020600040205080304" pitchFamily="18" charset="-128"/>
              </a:rPr>
              <a:t>12</a:t>
            </a:r>
            <a:r>
              <a:rPr kumimoji="1" lang="ja-JP" altLang="en-US" sz="1200" dirty="0">
                <a:latin typeface="ＭＳ Ｐ明朝" panose="02020600040205080304" pitchFamily="18" charset="-128"/>
                <a:ea typeface="ＭＳ Ｐ明朝" panose="02020600040205080304" pitchFamily="18" charset="-128"/>
              </a:rPr>
              <a:t>世紀にかけて多くの写本がイベリア半島はもとよりフランスやイタリアなどで制作されました。ほとんどの写本には、彩色された挿絵が多数描かれており、その鮮やかな色使いと想像力豊かなインパクトの強い挿絵が後世にながく影響を与えてきました。</a:t>
            </a:r>
            <a:endParaRPr kumimoji="1" lang="en-US" altLang="ja-JP" sz="1200" dirty="0">
              <a:latin typeface="ＭＳ Ｐ明朝" panose="02020600040205080304" pitchFamily="18" charset="-128"/>
              <a:ea typeface="ＭＳ Ｐ明朝" panose="02020600040205080304" pitchFamily="18" charset="-128"/>
            </a:endParaRPr>
          </a:p>
          <a:p>
            <a:endParaRPr kumimoji="1" lang="ja-JP" altLang="en-US" sz="1200" dirty="0">
              <a:latin typeface="ＭＳ Ｐ明朝" panose="02020600040205080304" pitchFamily="18" charset="-128"/>
              <a:ea typeface="ＭＳ Ｐ明朝" panose="02020600040205080304" pitchFamily="18" charset="-128"/>
            </a:endParaRPr>
          </a:p>
          <a:p>
            <a:r>
              <a:rPr kumimoji="1" lang="ja-JP" altLang="en-US" sz="1200" dirty="0">
                <a:latin typeface="ＭＳ Ｐ明朝" panose="02020600040205080304" pitchFamily="18" charset="-128"/>
                <a:ea typeface="ＭＳ Ｐ明朝" panose="02020600040205080304" pitchFamily="18" charset="-128"/>
              </a:rPr>
              <a:t>これまでに発見されたベアトゥス写本のうち、挿絵入りのものは</a:t>
            </a:r>
            <a:r>
              <a:rPr kumimoji="1" lang="en-US" altLang="ja-JP" sz="1200" dirty="0">
                <a:latin typeface="ＭＳ Ｐ明朝" panose="02020600040205080304" pitchFamily="18" charset="-128"/>
                <a:ea typeface="ＭＳ Ｐ明朝" panose="02020600040205080304" pitchFamily="18" charset="-128"/>
              </a:rPr>
              <a:t>29 </a:t>
            </a:r>
            <a:r>
              <a:rPr kumimoji="1" lang="ja-JP" altLang="en-US" sz="1200" dirty="0">
                <a:latin typeface="ＭＳ Ｐ明朝" panose="02020600040205080304" pitchFamily="18" charset="-128"/>
                <a:ea typeface="ＭＳ Ｐ明朝" panose="02020600040205080304" pitchFamily="18" charset="-128"/>
              </a:rPr>
              <a:t>写本あり、そのうち完本の写本は</a:t>
            </a:r>
            <a:r>
              <a:rPr kumimoji="1" lang="en-US" altLang="ja-JP" sz="1200" dirty="0">
                <a:latin typeface="ＭＳ Ｐ明朝" panose="02020600040205080304" pitchFamily="18" charset="-128"/>
                <a:ea typeface="ＭＳ Ｐ明朝" panose="02020600040205080304" pitchFamily="18" charset="-128"/>
              </a:rPr>
              <a:t>22</a:t>
            </a:r>
            <a:r>
              <a:rPr kumimoji="1" lang="ja-JP" altLang="en-US" sz="1200" dirty="0">
                <a:latin typeface="ＭＳ Ｐ明朝" panose="02020600040205080304" pitchFamily="18" charset="-128"/>
                <a:ea typeface="ＭＳ Ｐ明朝" panose="02020600040205080304" pitchFamily="18" charset="-128"/>
              </a:rPr>
              <a:t>写本、断簡の写本が</a:t>
            </a:r>
            <a:r>
              <a:rPr kumimoji="1" lang="en-US" altLang="ja-JP" sz="1200" dirty="0">
                <a:latin typeface="ＭＳ Ｐ明朝" panose="02020600040205080304" pitchFamily="18" charset="-128"/>
                <a:ea typeface="ＭＳ Ｐ明朝" panose="02020600040205080304" pitchFamily="18" charset="-128"/>
              </a:rPr>
              <a:t>7</a:t>
            </a:r>
            <a:r>
              <a:rPr kumimoji="1" lang="ja-JP" altLang="en-US" sz="1200" dirty="0">
                <a:latin typeface="ＭＳ Ｐ明朝" panose="02020600040205080304" pitchFamily="18" charset="-128"/>
                <a:ea typeface="ＭＳ Ｐ明朝" panose="02020600040205080304" pitchFamily="18" charset="-128"/>
              </a:rPr>
              <a:t>写本あります。</a:t>
            </a:r>
          </a:p>
          <a:p>
            <a:r>
              <a:rPr kumimoji="1" lang="ja-JP" altLang="en-US" sz="1200" dirty="0">
                <a:latin typeface="ＭＳ Ｐ明朝" panose="02020600040205080304" pitchFamily="18" charset="-128"/>
                <a:ea typeface="ＭＳ Ｐ明朝" panose="02020600040205080304" pitchFamily="18" charset="-128"/>
              </a:rPr>
              <a:t>本ライブラリーには完本</a:t>
            </a:r>
            <a:r>
              <a:rPr kumimoji="1" lang="en-US" altLang="ja-JP" sz="1200" dirty="0">
                <a:latin typeface="ＭＳ Ｐ明朝" panose="02020600040205080304" pitchFamily="18" charset="-128"/>
                <a:ea typeface="ＭＳ Ｐ明朝" panose="02020600040205080304" pitchFamily="18" charset="-128"/>
              </a:rPr>
              <a:t>22</a:t>
            </a:r>
            <a:r>
              <a:rPr kumimoji="1" lang="ja-JP" altLang="en-US" sz="1200" dirty="0">
                <a:latin typeface="ＭＳ Ｐ明朝" panose="02020600040205080304" pitchFamily="18" charset="-128"/>
                <a:ea typeface="ＭＳ Ｐ明朝" panose="02020600040205080304" pitchFamily="18" charset="-128"/>
              </a:rPr>
              <a:t>写本のうち</a:t>
            </a:r>
            <a:r>
              <a:rPr lang="en-US" altLang="ja-JP" sz="1200" dirty="0">
                <a:latin typeface="ＭＳ Ｐ明朝" panose="02020600040205080304" pitchFamily="18" charset="-128"/>
                <a:ea typeface="ＭＳ Ｐ明朝" panose="02020600040205080304" pitchFamily="18" charset="-128"/>
              </a:rPr>
              <a:t>20</a:t>
            </a:r>
            <a:r>
              <a:rPr kumimoji="1" lang="ja-JP" altLang="en-US" sz="1200" dirty="0">
                <a:latin typeface="ＭＳ Ｐ明朝" panose="02020600040205080304" pitchFamily="18" charset="-128"/>
                <a:ea typeface="ＭＳ Ｐ明朝" panose="02020600040205080304" pitchFamily="18" charset="-128"/>
              </a:rPr>
              <a:t>写本のファクシミリ版があります。　ファクシミリ版の中には羊皮紙の厚みやシワ・汚れ・破れ・落書きなどをそのまま再現した精巧なものもあります。</a:t>
            </a:r>
            <a:endParaRPr kumimoji="1" lang="en-US" altLang="ja-JP" sz="1200" dirty="0">
              <a:latin typeface="ＭＳ Ｐ明朝" panose="02020600040205080304" pitchFamily="18" charset="-128"/>
              <a:ea typeface="ＭＳ Ｐ明朝" panose="02020600040205080304" pitchFamily="18" charset="-128"/>
            </a:endParaRPr>
          </a:p>
        </p:txBody>
      </p:sp>
      <p:sp>
        <p:nvSpPr>
          <p:cNvPr id="7" name="テキスト ボックス 6">
            <a:extLst>
              <a:ext uri="{FF2B5EF4-FFF2-40B4-BE49-F238E27FC236}">
                <a16:creationId xmlns:a16="http://schemas.microsoft.com/office/drawing/2014/main" id="{AC4E498D-ED15-4DC8-909F-143691EF6852}"/>
              </a:ext>
            </a:extLst>
          </p:cNvPr>
          <p:cNvSpPr txBox="1"/>
          <p:nvPr/>
        </p:nvSpPr>
        <p:spPr>
          <a:xfrm>
            <a:off x="342938" y="355624"/>
            <a:ext cx="7027682" cy="338554"/>
          </a:xfrm>
          <a:prstGeom prst="rect">
            <a:avLst/>
          </a:prstGeom>
          <a:noFill/>
        </p:spPr>
        <p:txBody>
          <a:bodyPr wrap="square" rtlCol="0">
            <a:spAutoFit/>
          </a:bodyPr>
          <a:lstStyle/>
          <a:p>
            <a:r>
              <a:rPr kumimoji="1" lang="ja-JP" altLang="en-US" sz="1600" b="1" dirty="0">
                <a:latin typeface="+mj-ea"/>
                <a:ea typeface="+mj-ea"/>
              </a:rPr>
              <a:t>ベアトゥスの</a:t>
            </a:r>
            <a:r>
              <a:rPr lang="ja-JP" altLang="en-US" sz="1600" b="1" dirty="0">
                <a:latin typeface="+mj-ea"/>
                <a:ea typeface="+mj-ea"/>
              </a:rPr>
              <a:t>黙示録註解書写本について</a:t>
            </a:r>
            <a:endParaRPr kumimoji="1" lang="ja-JP" altLang="en-US" sz="1600" b="1" dirty="0">
              <a:latin typeface="+mj-ea"/>
              <a:ea typeface="+mj-ea"/>
            </a:endParaRPr>
          </a:p>
        </p:txBody>
      </p:sp>
      <p:sp>
        <p:nvSpPr>
          <p:cNvPr id="15" name="正方形/長方形 14">
            <a:extLst>
              <a:ext uri="{FF2B5EF4-FFF2-40B4-BE49-F238E27FC236}">
                <a16:creationId xmlns:a16="http://schemas.microsoft.com/office/drawing/2014/main" id="{7669E7D6-7FCC-1D11-E3FF-6E28CB9C64AB}"/>
              </a:ext>
            </a:extLst>
          </p:cNvPr>
          <p:cNvSpPr/>
          <p:nvPr/>
        </p:nvSpPr>
        <p:spPr>
          <a:xfrm>
            <a:off x="3600450" y="4191000"/>
            <a:ext cx="518160" cy="53340"/>
          </a:xfrm>
          <a:prstGeom prst="rect">
            <a:avLst/>
          </a:prstGeom>
          <a:solidFill>
            <a:srgbClr val="FBE5D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3DC565A-5DE0-3DE8-D812-484F0AB46803}"/>
              </a:ext>
            </a:extLst>
          </p:cNvPr>
          <p:cNvSpPr/>
          <p:nvPr/>
        </p:nvSpPr>
        <p:spPr>
          <a:xfrm>
            <a:off x="4293870" y="4227858"/>
            <a:ext cx="518160" cy="88872"/>
          </a:xfrm>
          <a:prstGeom prst="rect">
            <a:avLst/>
          </a:prstGeom>
          <a:solidFill>
            <a:srgbClr val="FBE5D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FA86467E-BB87-6520-8FD1-FF2E75DEAD0B}"/>
              </a:ext>
            </a:extLst>
          </p:cNvPr>
          <p:cNvSpPr/>
          <p:nvPr/>
        </p:nvSpPr>
        <p:spPr>
          <a:xfrm>
            <a:off x="5284470" y="4613910"/>
            <a:ext cx="489585" cy="118110"/>
          </a:xfrm>
          <a:prstGeom prst="rect">
            <a:avLst/>
          </a:prstGeom>
          <a:solidFill>
            <a:srgbClr val="FBE5D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155A207-D0F9-150B-605E-1789C9F2970D}"/>
              </a:ext>
            </a:extLst>
          </p:cNvPr>
          <p:cNvSpPr/>
          <p:nvPr/>
        </p:nvSpPr>
        <p:spPr>
          <a:xfrm>
            <a:off x="5303520" y="3552999"/>
            <a:ext cx="489585" cy="118110"/>
          </a:xfrm>
          <a:prstGeom prst="rect">
            <a:avLst/>
          </a:prstGeom>
          <a:solidFill>
            <a:srgbClr val="FBE5D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EE86001-126E-48CE-3E88-51455C82F99B}"/>
              </a:ext>
            </a:extLst>
          </p:cNvPr>
          <p:cNvSpPr/>
          <p:nvPr/>
        </p:nvSpPr>
        <p:spPr>
          <a:xfrm>
            <a:off x="6594158" y="5088492"/>
            <a:ext cx="399098" cy="118110"/>
          </a:xfrm>
          <a:prstGeom prst="rect">
            <a:avLst/>
          </a:prstGeom>
          <a:solidFill>
            <a:srgbClr val="FBE5D6">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2519232E-4CF5-27D7-C4BC-FA3149950611}"/>
              </a:ext>
            </a:extLst>
          </p:cNvPr>
          <p:cNvSpPr txBox="1"/>
          <p:nvPr/>
        </p:nvSpPr>
        <p:spPr>
          <a:xfrm>
            <a:off x="3857500" y="3855117"/>
            <a:ext cx="3581526" cy="6464641"/>
          </a:xfrm>
          <a:prstGeom prst="rect">
            <a:avLst/>
          </a:prstGeom>
          <a:noFill/>
          <a:ln>
            <a:solidFill>
              <a:srgbClr val="6F7487"/>
            </a:solidFill>
          </a:ln>
        </p:spPr>
        <p:txBody>
          <a:bodyPr wrap="square" tIns="10800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なんと言ってもその特徴は挿絵の地に使われた蛍光色の黄色とオレンジ色です。その古式な描き方から、ベアトゥスの元の原稿に近い古い写本から移されたのかもしれません。</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1" dirty="0">
              <a:solidFill>
                <a:prstClr val="black"/>
              </a:solidFill>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⑤</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トリニティ黙示録写本</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algn="l"/>
            <a:r>
              <a:rPr lang="en-US" altLang="ja-JP" sz="1200" dirty="0">
                <a:solidFill>
                  <a:schemeClr val="tx1"/>
                </a:solidFill>
                <a:latin typeface="+mj-ea"/>
                <a:ea typeface="+mj-ea"/>
              </a:rPr>
              <a:t>13</a:t>
            </a:r>
            <a:r>
              <a:rPr lang="ja-JP" altLang="en-US" sz="1200" dirty="0">
                <a:solidFill>
                  <a:schemeClr val="tx1"/>
                </a:solidFill>
                <a:latin typeface="+mj-ea"/>
                <a:ea typeface="+mj-ea"/>
              </a:rPr>
              <a:t>世紀半ばに英仏で流行した黙示録の中でも特異な位置にある黙示録。当時の写本としては大判</a:t>
            </a:r>
            <a:r>
              <a:rPr lang="en-US" altLang="ja-JP" sz="1200" dirty="0">
                <a:solidFill>
                  <a:schemeClr val="tx1"/>
                </a:solidFill>
                <a:latin typeface="+mj-ea"/>
                <a:ea typeface="+mj-ea"/>
              </a:rPr>
              <a:t>(435×320)</a:t>
            </a:r>
            <a:r>
              <a:rPr lang="ja-JP" altLang="en-US" sz="1200" dirty="0">
                <a:solidFill>
                  <a:schemeClr val="tx1"/>
                </a:solidFill>
                <a:latin typeface="+mj-ea"/>
                <a:ea typeface="+mj-ea"/>
              </a:rPr>
              <a:t>の写本で、豪華絢爛に彩色されていることから、高貴な身分の人に献呈されたと考えられる。</a:t>
            </a:r>
            <a:endParaRPr lang="en-US" altLang="ja-JP" sz="1200" dirty="0">
              <a:solidFill>
                <a:schemeClr val="tx1"/>
              </a:solidFill>
              <a:latin typeface="+mj-ea"/>
              <a:ea typeface="+mj-ea"/>
            </a:endParaRPr>
          </a:p>
          <a:p>
            <a:pPr algn="l"/>
            <a:br>
              <a:rPr lang="en-US" altLang="ja-JP" sz="900" dirty="0">
                <a:solidFill>
                  <a:prstClr val="black"/>
                </a:solidFill>
                <a:latin typeface="+mj-ea"/>
                <a:ea typeface="+mj-ea"/>
              </a:rPr>
            </a:b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⑥</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ゲッティ黙示録写本</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algn="l"/>
            <a:r>
              <a:rPr lang="en-US" altLang="ja-JP" sz="1200" dirty="0">
                <a:solidFill>
                  <a:schemeClr val="tx1"/>
                </a:solidFill>
                <a:latin typeface="AR丸ゴシック体M" panose="020B0609010101010101" pitchFamily="49" charset="-128"/>
                <a:ea typeface="AR丸ゴシック体M" panose="020B0609010101010101" pitchFamily="49" charset="-128"/>
              </a:rPr>
              <a:t>13</a:t>
            </a:r>
            <a:r>
              <a:rPr lang="ja-JP" altLang="en-US" sz="1200" dirty="0">
                <a:solidFill>
                  <a:schemeClr val="tx1"/>
                </a:solidFill>
                <a:latin typeface="AR丸ゴシック体M" panose="020B0609010101010101" pitchFamily="49" charset="-128"/>
                <a:ea typeface="AR丸ゴシック体M" panose="020B0609010101010101" pitchFamily="49" charset="-128"/>
              </a:rPr>
              <a:t>世紀から流行した英仏黙示録の一つで、「ドゥース黙示録」より少し早い時期に制作された同系統の写本。</a:t>
            </a:r>
          </a:p>
          <a:p>
            <a:pPr algn="l"/>
            <a:r>
              <a:rPr lang="en-US" altLang="ja-JP" sz="1200" dirty="0">
                <a:solidFill>
                  <a:schemeClr val="tx1"/>
                </a:solidFill>
                <a:latin typeface="AR丸ゴシック体M" panose="020B0609010101010101" pitchFamily="49" charset="-128"/>
                <a:ea typeface="AR丸ゴシック体M" panose="020B0609010101010101" pitchFamily="49" charset="-128"/>
              </a:rPr>
              <a:t>41</a:t>
            </a:r>
            <a:r>
              <a:rPr lang="ja-JP" altLang="en-US" sz="1200" dirty="0">
                <a:solidFill>
                  <a:schemeClr val="tx1"/>
                </a:solidFill>
                <a:latin typeface="AR丸ゴシック体M" panose="020B0609010101010101" pitchFamily="49" charset="-128"/>
                <a:ea typeface="AR丸ゴシック体M" panose="020B0609010101010101" pitchFamily="49" charset="-128"/>
              </a:rPr>
              <a:t>葉の上半分に彩色挿絵が描かれ、下半分に黒インクで黙示録本文が、赤インクでベレンガウドゥスの註解書が書かれています。</a:t>
            </a:r>
          </a:p>
          <a:p>
            <a:pPr algn="l"/>
            <a:r>
              <a:rPr lang="ja-JP" altLang="en-US" sz="1200" dirty="0">
                <a:solidFill>
                  <a:schemeClr val="tx1"/>
                </a:solidFill>
                <a:latin typeface="AR丸ゴシック体M" panose="020B0609010101010101" pitchFamily="49" charset="-128"/>
                <a:ea typeface="AR丸ゴシック体M" panose="020B0609010101010101" pitchFamily="49" charset="-128"/>
              </a:rPr>
              <a:t>また、金・銀は、光輪や王冠・剣などに限られて使用されています。初めの１葉に、ﾖﾊﾈがﾊﾟﾄﾓｽ島に来る経緯が簡単に書かれています。</a:t>
            </a:r>
          </a:p>
          <a:p>
            <a:pPr algn="l"/>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⑦</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クロイスターズ黙示録写本</a:t>
            </a:r>
            <a:r>
              <a:rPr kumimoji="1" lang="en-US" altLang="ja-JP" sz="1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algn="l"/>
            <a:r>
              <a:rPr lang="en-US" altLang="ja-JP" sz="1200" dirty="0">
                <a:solidFill>
                  <a:schemeClr val="tx1"/>
                </a:solidFill>
                <a:latin typeface="AR丸ゴシック体M" panose="020B0609010101010101" pitchFamily="49" charset="-128"/>
                <a:ea typeface="AR丸ゴシック体M" panose="020B0609010101010101" pitchFamily="49" charset="-128"/>
              </a:rPr>
              <a:t>13</a:t>
            </a:r>
            <a:r>
              <a:rPr lang="ja-JP" altLang="en-US" sz="1200" dirty="0">
                <a:solidFill>
                  <a:schemeClr val="tx1"/>
                </a:solidFill>
                <a:latin typeface="AR丸ゴシック体M" panose="020B0609010101010101" pitchFamily="49" charset="-128"/>
                <a:ea typeface="AR丸ゴシック体M" panose="020B0609010101010101" pitchFamily="49" charset="-128"/>
              </a:rPr>
              <a:t>世紀から流行した英仏黙示録の後期にあたる</a:t>
            </a:r>
            <a:r>
              <a:rPr lang="en-US" altLang="ja-JP" sz="1200" dirty="0">
                <a:solidFill>
                  <a:schemeClr val="tx1"/>
                </a:solidFill>
                <a:latin typeface="AR丸ゴシック体M" panose="020B0609010101010101" pitchFamily="49" charset="-128"/>
                <a:ea typeface="AR丸ゴシック体M" panose="020B0609010101010101" pitchFamily="49" charset="-128"/>
              </a:rPr>
              <a:t>1330</a:t>
            </a:r>
            <a:r>
              <a:rPr lang="ja-JP" altLang="en-US" sz="1200" dirty="0">
                <a:solidFill>
                  <a:schemeClr val="tx1"/>
                </a:solidFill>
                <a:latin typeface="AR丸ゴシック体M" panose="020B0609010101010101" pitchFamily="49" charset="-128"/>
                <a:ea typeface="AR丸ゴシック体M" panose="020B0609010101010101" pitchFamily="49" charset="-128"/>
              </a:rPr>
              <a:t>年にフランスノルマンディーで作られた写本。</a:t>
            </a:r>
            <a:r>
              <a:rPr lang="en-US" altLang="ja-JP" sz="1200" dirty="0">
                <a:solidFill>
                  <a:schemeClr val="tx1"/>
                </a:solidFill>
                <a:latin typeface="AR丸ゴシック体M" panose="020B0609010101010101" pitchFamily="49" charset="-128"/>
                <a:ea typeface="AR丸ゴシック体M" panose="020B0609010101010101" pitchFamily="49" charset="-128"/>
              </a:rPr>
              <a:t>(</a:t>
            </a:r>
            <a:r>
              <a:rPr lang="ja-JP" altLang="en-US" sz="1200" dirty="0">
                <a:solidFill>
                  <a:schemeClr val="tx1"/>
                </a:solidFill>
                <a:latin typeface="AR丸ゴシック体M" panose="020B0609010101010101" pitchFamily="49" charset="-128"/>
                <a:ea typeface="AR丸ゴシック体M" panose="020B0609010101010101" pitchFamily="49" charset="-128"/>
              </a:rPr>
              <a:t>大多数は英国で制作</a:t>
            </a:r>
            <a:r>
              <a:rPr lang="en-US" altLang="ja-JP" sz="1200" dirty="0">
                <a:solidFill>
                  <a:schemeClr val="tx1"/>
                </a:solidFill>
                <a:latin typeface="AR丸ゴシック体M" panose="020B0609010101010101" pitchFamily="49" charset="-128"/>
                <a:ea typeface="AR丸ゴシック体M" panose="020B0609010101010101" pitchFamily="49" charset="-128"/>
              </a:rPr>
              <a:t>)</a:t>
            </a:r>
          </a:p>
          <a:p>
            <a:pPr algn="l"/>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pPr algn="l"/>
            <a:r>
              <a:rPr lang="ja-JP" altLang="en-US" sz="1200" dirty="0">
                <a:solidFill>
                  <a:schemeClr val="tx1"/>
                </a:solidFill>
                <a:latin typeface="AR丸ゴシック体M" panose="020B0609010101010101" pitchFamily="49" charset="-128"/>
                <a:ea typeface="AR丸ゴシック体M" panose="020B0609010101010101" pitchFamily="49" charset="-128"/>
              </a:rPr>
              <a:t>この本には</a:t>
            </a:r>
            <a:r>
              <a:rPr lang="en-US" altLang="ja-JP" sz="1200" dirty="0">
                <a:solidFill>
                  <a:schemeClr val="tx1"/>
                </a:solidFill>
                <a:latin typeface="AR丸ゴシック体M" panose="020B0609010101010101" pitchFamily="49" charset="-128"/>
                <a:ea typeface="AR丸ゴシック体M" panose="020B0609010101010101" pitchFamily="49" charset="-128"/>
              </a:rPr>
              <a:t>72</a:t>
            </a:r>
            <a:r>
              <a:rPr lang="ja-JP" altLang="en-US" sz="1200" dirty="0">
                <a:solidFill>
                  <a:schemeClr val="tx1"/>
                </a:solidFill>
                <a:latin typeface="AR丸ゴシック体M" panose="020B0609010101010101" pitchFamily="49" charset="-128"/>
                <a:ea typeface="AR丸ゴシック体M" panose="020B0609010101010101" pitchFamily="49" charset="-128"/>
              </a:rPr>
              <a:t>の半ページ大または全ページ大の彩色挿絵が描かれています。そのほとんどは</a:t>
            </a:r>
            <a:r>
              <a:rPr lang="en-US" altLang="ja-JP" sz="1200" dirty="0">
                <a:solidFill>
                  <a:schemeClr val="tx1"/>
                </a:solidFill>
                <a:latin typeface="AR丸ゴシック体M" panose="020B0609010101010101" pitchFamily="49" charset="-128"/>
                <a:ea typeface="AR丸ゴシック体M" panose="020B0609010101010101" pitchFamily="49" charset="-128"/>
              </a:rPr>
              <a:t>14</a:t>
            </a:r>
            <a:r>
              <a:rPr lang="ja-JP" altLang="en-US" sz="1200" dirty="0">
                <a:solidFill>
                  <a:schemeClr val="tx1"/>
                </a:solidFill>
                <a:latin typeface="AR丸ゴシック体M" panose="020B0609010101010101" pitchFamily="49" charset="-128"/>
                <a:ea typeface="AR丸ゴシック体M" panose="020B0609010101010101" pitchFamily="49" charset="-128"/>
              </a:rPr>
              <a:t>世紀初頭のスタイルです。</a:t>
            </a:r>
          </a:p>
          <a:p>
            <a:pPr algn="l"/>
            <a:r>
              <a:rPr lang="en-US" altLang="ja-JP" sz="1200" dirty="0">
                <a:solidFill>
                  <a:schemeClr val="tx1"/>
                </a:solidFill>
                <a:latin typeface="AR丸ゴシック体M" panose="020B0609010101010101" pitchFamily="49" charset="-128"/>
                <a:ea typeface="AR丸ゴシック体M" panose="020B0609010101010101" pitchFamily="49" charset="-128"/>
              </a:rPr>
              <a:t>38</a:t>
            </a:r>
            <a:r>
              <a:rPr lang="ja-JP" altLang="en-US" sz="1200" dirty="0">
                <a:solidFill>
                  <a:schemeClr val="tx1"/>
                </a:solidFill>
                <a:latin typeface="AR丸ゴシック体M" panose="020B0609010101010101" pitchFamily="49" charset="-128"/>
                <a:ea typeface="AR丸ゴシック体M" panose="020B0609010101010101" pitchFamily="49" charset="-128"/>
              </a:rPr>
              <a:t>葉のうち</a:t>
            </a:r>
            <a:r>
              <a:rPr lang="en-US" altLang="ja-JP" sz="1200" dirty="0">
                <a:solidFill>
                  <a:schemeClr val="tx1"/>
                </a:solidFill>
                <a:latin typeface="AR丸ゴシック体M" panose="020B0609010101010101" pitchFamily="49" charset="-128"/>
                <a:ea typeface="AR丸ゴシック体M" panose="020B0609010101010101" pitchFamily="49" charset="-128"/>
              </a:rPr>
              <a:t>2</a:t>
            </a:r>
            <a:r>
              <a:rPr lang="ja-JP" altLang="en-US" sz="1200" dirty="0">
                <a:solidFill>
                  <a:schemeClr val="tx1"/>
                </a:solidFill>
                <a:latin typeface="AR丸ゴシック体M" panose="020B0609010101010101" pitchFamily="49" charset="-128"/>
                <a:ea typeface="AR丸ゴシック体M" panose="020B0609010101010101" pitchFamily="49" charset="-128"/>
              </a:rPr>
              <a:t>葉</a:t>
            </a:r>
            <a:r>
              <a:rPr lang="en-US" altLang="ja-JP" sz="1200" dirty="0">
                <a:solidFill>
                  <a:schemeClr val="tx1"/>
                </a:solidFill>
                <a:latin typeface="AR丸ゴシック体M" panose="020B0609010101010101" pitchFamily="49" charset="-128"/>
                <a:ea typeface="AR丸ゴシック体M" panose="020B0609010101010101" pitchFamily="49" charset="-128"/>
              </a:rPr>
              <a:t>(4</a:t>
            </a:r>
            <a:r>
              <a:rPr lang="ja-JP" altLang="en-US" sz="1200" dirty="0">
                <a:solidFill>
                  <a:schemeClr val="tx1"/>
                </a:solidFill>
                <a:latin typeface="AR丸ゴシック体M" panose="020B0609010101010101" pitchFamily="49" charset="-128"/>
                <a:ea typeface="AR丸ゴシック体M" panose="020B0609010101010101" pitchFamily="49" charset="-128"/>
              </a:rPr>
              <a:t>点</a:t>
            </a:r>
            <a:r>
              <a:rPr lang="en-US" altLang="ja-JP" sz="1200" dirty="0">
                <a:solidFill>
                  <a:schemeClr val="tx1"/>
                </a:solidFill>
                <a:latin typeface="AR丸ゴシック体M" panose="020B0609010101010101" pitchFamily="49" charset="-128"/>
                <a:ea typeface="AR丸ゴシック体M" panose="020B0609010101010101" pitchFamily="49" charset="-128"/>
              </a:rPr>
              <a:t>)</a:t>
            </a:r>
            <a:r>
              <a:rPr lang="ja-JP" altLang="en-US" sz="1200" dirty="0">
                <a:solidFill>
                  <a:schemeClr val="tx1"/>
                </a:solidFill>
                <a:latin typeface="AR丸ゴシック体M" panose="020B0609010101010101" pitchFamily="49" charset="-128"/>
                <a:ea typeface="AR丸ゴシック体M" panose="020B0609010101010101" pitchFamily="49" charset="-128"/>
              </a:rPr>
              <a:t>の挿絵が切り取られています。</a:t>
            </a:r>
          </a:p>
          <a:p>
            <a:pPr algn="l"/>
            <a:r>
              <a:rPr lang="ja-JP" altLang="en-US" sz="1200" dirty="0">
                <a:solidFill>
                  <a:schemeClr val="tx1"/>
                </a:solidFill>
                <a:latin typeface="AR丸ゴシック体M" panose="020B0609010101010101" pitchFamily="49" charset="-128"/>
                <a:ea typeface="AR丸ゴシック体M" panose="020B0609010101010101" pitchFamily="49" charset="-128"/>
              </a:rPr>
              <a:t>また、写本の最初の</a:t>
            </a:r>
            <a:r>
              <a:rPr lang="en-US" altLang="ja-JP" sz="1200" dirty="0">
                <a:solidFill>
                  <a:schemeClr val="tx1"/>
                </a:solidFill>
                <a:latin typeface="AR丸ゴシック体M" panose="020B0609010101010101" pitchFamily="49" charset="-128"/>
                <a:ea typeface="AR丸ゴシック体M" panose="020B0609010101010101" pitchFamily="49" charset="-128"/>
              </a:rPr>
              <a:t>2</a:t>
            </a:r>
            <a:r>
              <a:rPr lang="ja-JP" altLang="en-US" sz="1200">
                <a:solidFill>
                  <a:schemeClr val="tx1"/>
                </a:solidFill>
                <a:latin typeface="AR丸ゴシック体M" panose="020B0609010101010101" pitchFamily="49" charset="-128"/>
                <a:ea typeface="AR丸ゴシック体M" panose="020B0609010101010101" pitchFamily="49" charset="-128"/>
              </a:rPr>
              <a:t>葉にキリストの誕生物語が描かれているのが特徴です。</a:t>
            </a:r>
            <a:endParaRPr lang="ja-JP" altLang="en-US" sz="1200" dirty="0">
              <a:solidFill>
                <a:schemeClr val="tx1"/>
              </a:solidFill>
              <a:latin typeface="AR丸ゴシック体M" panose="020B0609010101010101" pitchFamily="49" charset="-128"/>
              <a:ea typeface="AR丸ゴシック体M" panose="020B0609010101010101" pitchFamily="49" charset="-128"/>
            </a:endParaRPr>
          </a:p>
        </p:txBody>
      </p:sp>
      <p:sp>
        <p:nvSpPr>
          <p:cNvPr id="5" name="テキスト ボックス 4">
            <a:extLst>
              <a:ext uri="{FF2B5EF4-FFF2-40B4-BE49-F238E27FC236}">
                <a16:creationId xmlns:a16="http://schemas.microsoft.com/office/drawing/2014/main" id="{FF26421E-B68E-66E1-8C35-3D926ACD350D}"/>
              </a:ext>
            </a:extLst>
          </p:cNvPr>
          <p:cNvSpPr txBox="1"/>
          <p:nvPr/>
        </p:nvSpPr>
        <p:spPr>
          <a:xfrm>
            <a:off x="202556" y="3862736"/>
            <a:ext cx="3499621" cy="6473453"/>
          </a:xfrm>
          <a:prstGeom prst="rect">
            <a:avLst/>
          </a:prstGeom>
          <a:noFill/>
          <a:ln>
            <a:solidFill>
              <a:srgbClr val="6F7487"/>
            </a:solidFill>
          </a:ln>
        </p:spPr>
        <p:txBody>
          <a:bodyPr wrap="square" bIns="0" rtlCol="0">
            <a:noAutofit/>
          </a:bodyPr>
          <a:lstStyle/>
          <a:p>
            <a:r>
              <a:rPr kumimoji="1" lang="ja-JP" altLang="en-US" sz="1400" b="1" dirty="0">
                <a:latin typeface="+mn-ea"/>
              </a:rPr>
              <a:t>①</a:t>
            </a:r>
            <a:r>
              <a:rPr kumimoji="1" lang="en-US" altLang="ja-JP" sz="1400" b="1" dirty="0">
                <a:latin typeface="+mn-ea"/>
              </a:rPr>
              <a:t>【</a:t>
            </a:r>
            <a:r>
              <a:rPr kumimoji="1" lang="ja-JP" altLang="en-US" sz="1400" b="1" dirty="0">
                <a:latin typeface="+mn-ea"/>
              </a:rPr>
              <a:t>サン・スヴェール写本</a:t>
            </a:r>
            <a:r>
              <a:rPr lang="en-US" altLang="ja-JP" sz="1400" b="1" dirty="0">
                <a:latin typeface="+mn-ea"/>
              </a:rPr>
              <a:t>】</a:t>
            </a:r>
            <a:endParaRPr kumimoji="1" lang="en-US" altLang="ja-JP" sz="1400" b="1"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mj-ea"/>
                <a:ea typeface="+mj-ea"/>
              </a:rPr>
              <a:t>ベアトゥス写本の中で唯一ピレネー山脈を越えたフランスの修道院で制作された写本。</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mj-ea"/>
                <a:ea typeface="+mj-ea"/>
              </a:rPr>
              <a:t>挿絵は</a:t>
            </a:r>
            <a:r>
              <a:rPr lang="en-US" altLang="ja-JP" sz="1200" dirty="0">
                <a:solidFill>
                  <a:prstClr val="black"/>
                </a:solidFill>
                <a:latin typeface="+mj-ea"/>
                <a:ea typeface="+mj-ea"/>
              </a:rPr>
              <a:t>2</a:t>
            </a:r>
            <a:r>
              <a:rPr lang="ja-JP" altLang="en-US" sz="1200" dirty="0">
                <a:solidFill>
                  <a:prstClr val="black"/>
                </a:solidFill>
                <a:latin typeface="+mj-ea"/>
                <a:ea typeface="+mj-ea"/>
              </a:rPr>
              <a:t>頁大の挿絵が５点、全頁大が</a:t>
            </a:r>
            <a:r>
              <a:rPr lang="en-US" altLang="ja-JP" sz="1200" dirty="0">
                <a:solidFill>
                  <a:prstClr val="black"/>
                </a:solidFill>
                <a:latin typeface="+mj-ea"/>
                <a:ea typeface="+mj-ea"/>
              </a:rPr>
              <a:t>36</a:t>
            </a:r>
            <a:r>
              <a:rPr lang="ja-JP" altLang="en-US" sz="1200" dirty="0">
                <a:solidFill>
                  <a:prstClr val="black"/>
                </a:solidFill>
                <a:latin typeface="+mj-ea"/>
                <a:ea typeface="+mj-ea"/>
              </a:rPr>
              <a:t>点あります。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mj-ea"/>
                <a:ea typeface="+mj-ea"/>
              </a:rPr>
              <a:t>モサラベ様式の中にロマネスク様式がまざった挿絵が見られる。例えば新エルサレム</a:t>
            </a:r>
            <a:r>
              <a:rPr lang="en-US" altLang="ja-JP" sz="1200" dirty="0">
                <a:solidFill>
                  <a:prstClr val="black"/>
                </a:solidFill>
                <a:latin typeface="+mj-ea"/>
                <a:ea typeface="+mj-ea"/>
              </a:rPr>
              <a:t>(f. 207-f. 208)</a:t>
            </a:r>
            <a:r>
              <a:rPr lang="ja-JP" altLang="en-US" sz="1200" dirty="0">
                <a:solidFill>
                  <a:prstClr val="black"/>
                </a:solidFill>
                <a:latin typeface="+mj-ea"/>
                <a:ea typeface="+mj-ea"/>
              </a:rPr>
              <a:t>では建物全体はﾓｻﾗﾍﾞ写本のように正方形で構成されていますが、アーチは馬蹄形ではなく半円形のアーチが描かれています。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mj-ea"/>
              <a:ea typeface="+mj-ea"/>
            </a:endParaRPr>
          </a:p>
          <a:p>
            <a:pPr algn="l"/>
            <a:r>
              <a:rPr lang="ja-JP" altLang="en-US" sz="1400" b="1" dirty="0">
                <a:solidFill>
                  <a:prstClr val="black"/>
                </a:solidFill>
                <a:latin typeface="+mj-ea"/>
                <a:ea typeface="+mj-ea"/>
              </a:rPr>
              <a:t>②</a:t>
            </a:r>
            <a:r>
              <a:rPr lang="en-US" altLang="ja-JP" sz="1400" b="1" dirty="0">
                <a:solidFill>
                  <a:prstClr val="black"/>
                </a:solidFill>
                <a:latin typeface="+mj-ea"/>
                <a:ea typeface="+mj-ea"/>
              </a:rPr>
              <a:t>【</a:t>
            </a:r>
            <a:r>
              <a:rPr lang="ja-JP" altLang="en-US" sz="1400" b="1" dirty="0">
                <a:solidFill>
                  <a:prstClr val="black"/>
                </a:solidFill>
                <a:latin typeface="+mj-ea"/>
                <a:ea typeface="+mj-ea"/>
              </a:rPr>
              <a:t>サン・ミジャン写本</a:t>
            </a:r>
            <a:r>
              <a:rPr lang="en-US" altLang="ja-JP" sz="1400" b="1" dirty="0">
                <a:solidFill>
                  <a:prstClr val="black"/>
                </a:solidFill>
                <a:latin typeface="+mj-ea"/>
                <a:ea typeface="+mj-ea"/>
              </a:rPr>
              <a:t>(</a:t>
            </a:r>
            <a:r>
              <a:rPr lang="ja-JP" altLang="en-US" sz="1400" b="1" dirty="0">
                <a:solidFill>
                  <a:prstClr val="black"/>
                </a:solidFill>
                <a:latin typeface="+mj-ea"/>
                <a:ea typeface="+mj-ea"/>
              </a:rPr>
              <a:t>ｺｺﾞｰﾘｬ写本</a:t>
            </a:r>
            <a:r>
              <a:rPr lang="en-US" altLang="ja-JP" sz="1400" b="1" dirty="0">
                <a:solidFill>
                  <a:prstClr val="black"/>
                </a:solidFill>
                <a:latin typeface="+mj-ea"/>
                <a:ea typeface="+mj-ea"/>
              </a:rPr>
              <a:t>)】</a:t>
            </a:r>
          </a:p>
          <a:p>
            <a:pPr algn="l"/>
            <a:r>
              <a:rPr lang="ja-JP" altLang="en-US" sz="1200" dirty="0">
                <a:solidFill>
                  <a:schemeClr val="tx1"/>
                </a:solidFill>
                <a:latin typeface="+mn-ea"/>
              </a:rPr>
              <a:t>途中まで</a:t>
            </a:r>
            <a:r>
              <a:rPr lang="en-US" altLang="ja-JP" sz="1200" dirty="0">
                <a:solidFill>
                  <a:schemeClr val="tx1"/>
                </a:solidFill>
                <a:latin typeface="+mn-ea"/>
              </a:rPr>
              <a:t>10</a:t>
            </a:r>
            <a:r>
              <a:rPr lang="ja-JP" altLang="en-US" sz="1200" dirty="0">
                <a:solidFill>
                  <a:schemeClr val="tx1"/>
                </a:solidFill>
                <a:latin typeface="+mn-ea"/>
              </a:rPr>
              <a:t>世紀後半に書かれ、その後</a:t>
            </a:r>
            <a:r>
              <a:rPr lang="en-US" altLang="ja-JP" sz="1200" dirty="0">
                <a:solidFill>
                  <a:schemeClr val="tx1"/>
                </a:solidFill>
                <a:latin typeface="+mn-ea"/>
              </a:rPr>
              <a:t>200</a:t>
            </a:r>
            <a:r>
              <a:rPr lang="ja-JP" altLang="en-US" sz="1200" dirty="0">
                <a:solidFill>
                  <a:schemeClr val="tx1"/>
                </a:solidFill>
                <a:latin typeface="+mn-ea"/>
              </a:rPr>
              <a:t>年近く中断された後</a:t>
            </a:r>
            <a:r>
              <a:rPr lang="en-US" altLang="ja-JP" sz="1200" dirty="0">
                <a:solidFill>
                  <a:schemeClr val="tx1"/>
                </a:solidFill>
                <a:latin typeface="+mn-ea"/>
              </a:rPr>
              <a:t>12</a:t>
            </a:r>
            <a:r>
              <a:rPr lang="ja-JP" altLang="en-US" sz="1200" dirty="0">
                <a:solidFill>
                  <a:schemeClr val="tx1"/>
                </a:solidFill>
                <a:latin typeface="+mn-ea"/>
              </a:rPr>
              <a:t>世紀第</a:t>
            </a:r>
            <a:r>
              <a:rPr lang="en-US" altLang="ja-JP" sz="1200" dirty="0">
                <a:solidFill>
                  <a:schemeClr val="tx1"/>
                </a:solidFill>
                <a:latin typeface="+mn-ea"/>
              </a:rPr>
              <a:t>1</a:t>
            </a:r>
            <a:r>
              <a:rPr lang="ja-JP" altLang="en-US" sz="1200" dirty="0">
                <a:solidFill>
                  <a:schemeClr val="tx1"/>
                </a:solidFill>
                <a:latin typeface="+mn-ea"/>
              </a:rPr>
              <a:t>四半期に制作が再開された写本。</a:t>
            </a:r>
          </a:p>
          <a:p>
            <a:pPr algn="l"/>
            <a:r>
              <a:rPr lang="ja-JP" altLang="en-US" sz="1200" dirty="0">
                <a:solidFill>
                  <a:schemeClr val="tx1"/>
                </a:solidFill>
                <a:latin typeface="+mn-ea"/>
              </a:rPr>
              <a:t>そのために</a:t>
            </a:r>
            <a:r>
              <a:rPr lang="en-US" altLang="ja-JP" sz="1200" dirty="0">
                <a:solidFill>
                  <a:schemeClr val="tx1"/>
                </a:solidFill>
                <a:latin typeface="+mn-ea"/>
              </a:rPr>
              <a:t>49</a:t>
            </a:r>
            <a:r>
              <a:rPr lang="ja-JP" altLang="en-US" sz="1200" dirty="0">
                <a:solidFill>
                  <a:schemeClr val="tx1"/>
                </a:solidFill>
                <a:latin typeface="+mn-ea"/>
              </a:rPr>
              <a:t>点の挿絵がありますが、前半はﾓｻﾗﾍﾞ様式の画風で、後半はロマネスク様式となり、挿絵の画風が大きく変わっています。</a:t>
            </a:r>
          </a:p>
          <a:p>
            <a:pPr algn="l"/>
            <a:r>
              <a:rPr lang="ja-JP" altLang="en-US" sz="1200" dirty="0">
                <a:solidFill>
                  <a:schemeClr val="tx1"/>
                </a:solidFill>
                <a:latin typeface="+mn-ea"/>
              </a:rPr>
              <a:t>レコンキスタの進展の影響で、モサラベ様式が薄れたのだと思います。</a:t>
            </a:r>
          </a:p>
          <a:p>
            <a:pPr algn="l"/>
            <a:endParaRPr lang="en-US" altLang="ja-JP" sz="1200" dirty="0">
              <a:solidFill>
                <a:schemeClr val="tx1"/>
              </a:solidFill>
              <a:latin typeface="AR丸ゴシック体M" panose="020B0609010101010101" pitchFamily="49" charset="-128"/>
              <a:ea typeface="AR丸ゴシック体M" panose="020B0609010101010101" pitchFamily="49" charset="-128"/>
            </a:endParaRPr>
          </a:p>
          <a:p>
            <a:r>
              <a:rPr lang="ja-JP" altLang="en-US" sz="1400" b="1" dirty="0">
                <a:solidFill>
                  <a:prstClr val="black"/>
                </a:solidFill>
                <a:latin typeface="+mj-ea"/>
                <a:ea typeface="+mj-ea"/>
              </a:rPr>
              <a:t>③</a:t>
            </a:r>
            <a:r>
              <a:rPr lang="en-US" altLang="ja-JP" sz="1200" b="1" dirty="0">
                <a:solidFill>
                  <a:prstClr val="black"/>
                </a:solidFill>
                <a:latin typeface="+mj-ea"/>
                <a:ea typeface="+mj-ea"/>
              </a:rPr>
              <a:t>【</a:t>
            </a:r>
            <a:r>
              <a:rPr lang="ja-JP" altLang="en-US" sz="1200" b="1" dirty="0">
                <a:solidFill>
                  <a:prstClr val="black"/>
                </a:solidFill>
                <a:latin typeface="+mj-ea"/>
                <a:ea typeface="+mj-ea"/>
              </a:rPr>
              <a:t>ナバーラ写本</a:t>
            </a:r>
            <a:r>
              <a:rPr lang="en-US" altLang="ja-JP" sz="1200" b="1" dirty="0">
                <a:solidFill>
                  <a:prstClr val="black"/>
                </a:solidFill>
                <a:latin typeface="+mj-ea"/>
                <a:ea typeface="+mj-ea"/>
              </a:rPr>
              <a:t>】</a:t>
            </a:r>
          </a:p>
          <a:p>
            <a:r>
              <a:rPr lang="en-US" altLang="ja-JP" sz="1200" dirty="0">
                <a:solidFill>
                  <a:prstClr val="black"/>
                </a:solidFill>
                <a:latin typeface="+mj-ea"/>
                <a:ea typeface="+mj-ea"/>
              </a:rPr>
              <a:t>12</a:t>
            </a:r>
            <a:r>
              <a:rPr lang="ja-JP" altLang="en-US" sz="1200" dirty="0">
                <a:solidFill>
                  <a:prstClr val="black"/>
                </a:solidFill>
                <a:latin typeface="+mj-ea"/>
                <a:ea typeface="+mj-ea"/>
              </a:rPr>
              <a:t>世紀後半にﾅﾊﾞｰﾗ地方のラリオハ地方のアストルガで作られたと考えられています。</a:t>
            </a:r>
          </a:p>
          <a:p>
            <a:r>
              <a:rPr lang="ja-JP" altLang="en-US" sz="1200" dirty="0">
                <a:solidFill>
                  <a:prstClr val="black"/>
                </a:solidFill>
                <a:latin typeface="+mj-ea"/>
                <a:ea typeface="+mj-ea"/>
              </a:rPr>
              <a:t>挿絵の一番の特徴は、なんといっても地に使われている紫色です。</a:t>
            </a:r>
          </a:p>
          <a:p>
            <a:r>
              <a:rPr lang="en-US" altLang="ja-JP" sz="1200" dirty="0">
                <a:solidFill>
                  <a:prstClr val="black"/>
                </a:solidFill>
                <a:latin typeface="+mj-ea"/>
                <a:ea typeface="+mj-ea"/>
              </a:rPr>
              <a:t>12</a:t>
            </a:r>
            <a:r>
              <a:rPr lang="ja-JP" altLang="en-US" sz="1200" dirty="0">
                <a:solidFill>
                  <a:prstClr val="black"/>
                </a:solidFill>
                <a:latin typeface="+mj-ea"/>
                <a:ea typeface="+mj-ea"/>
              </a:rPr>
              <a:t>世紀末に作られましたが、その図像は</a:t>
            </a:r>
            <a:r>
              <a:rPr lang="en-US" altLang="ja-JP" sz="1200" dirty="0">
                <a:solidFill>
                  <a:prstClr val="black"/>
                </a:solidFill>
                <a:latin typeface="+mj-ea"/>
                <a:ea typeface="+mj-ea"/>
              </a:rPr>
              <a:t>10</a:t>
            </a:r>
            <a:r>
              <a:rPr lang="ja-JP" altLang="en-US" sz="1200" dirty="0">
                <a:solidFill>
                  <a:prstClr val="black"/>
                </a:solidFill>
                <a:latin typeface="+mj-ea"/>
                <a:ea typeface="+mj-ea"/>
              </a:rPr>
              <a:t>世紀末に作られたエスコリアル写本に近く、註解テキストも最初のバージョンで書かれています。</a:t>
            </a:r>
          </a:p>
          <a:p>
            <a:endParaRPr lang="en-US" altLang="ja-JP" sz="1200" dirty="0">
              <a:solidFill>
                <a:prstClr val="black"/>
              </a:solidFill>
              <a:latin typeface="+mj-ea"/>
              <a:ea typeface="+mj-ea"/>
            </a:endParaRPr>
          </a:p>
          <a:p>
            <a:r>
              <a:rPr lang="ja-JP" altLang="en-US" sz="1200" b="1" dirty="0">
                <a:solidFill>
                  <a:prstClr val="black"/>
                </a:solidFill>
                <a:latin typeface="+mj-ea"/>
                <a:ea typeface="+mj-ea"/>
              </a:rPr>
              <a:t>④</a:t>
            </a:r>
            <a:r>
              <a:rPr lang="en-US" altLang="ja-JP" sz="1200" b="1" dirty="0">
                <a:solidFill>
                  <a:prstClr val="black"/>
                </a:solidFill>
                <a:latin typeface="+mj-ea"/>
                <a:ea typeface="+mj-ea"/>
              </a:rPr>
              <a:t>【</a:t>
            </a:r>
            <a:r>
              <a:rPr lang="ja-JP" altLang="en-US" sz="1200" b="1" dirty="0">
                <a:solidFill>
                  <a:prstClr val="black"/>
                </a:solidFill>
                <a:latin typeface="+mj-ea"/>
                <a:ea typeface="+mj-ea"/>
              </a:rPr>
              <a:t>リスボン写本</a:t>
            </a:r>
            <a:r>
              <a:rPr lang="en-US" altLang="ja-JP" sz="1200" b="1" dirty="0">
                <a:solidFill>
                  <a:prstClr val="black"/>
                </a:solidFill>
                <a:latin typeface="+mj-ea"/>
                <a:ea typeface="+mj-ea"/>
              </a:rPr>
              <a:t>】</a:t>
            </a:r>
          </a:p>
          <a:p>
            <a:r>
              <a:rPr lang="ja-JP" altLang="en-US" sz="1200" dirty="0">
                <a:solidFill>
                  <a:prstClr val="black"/>
                </a:solidFill>
                <a:latin typeface="+mj-ea"/>
                <a:ea typeface="+mj-ea"/>
              </a:rPr>
              <a:t>この写本は他の大半のベアトゥス写本とは異なり、</a:t>
            </a:r>
            <a:r>
              <a:rPr lang="en-US" altLang="ja-JP" sz="1200" dirty="0">
                <a:solidFill>
                  <a:prstClr val="black"/>
                </a:solidFill>
                <a:latin typeface="+mj-ea"/>
                <a:ea typeface="+mj-ea"/>
              </a:rPr>
              <a:t>1189</a:t>
            </a:r>
            <a:r>
              <a:rPr lang="ja-JP" altLang="en-US" sz="1200" dirty="0">
                <a:solidFill>
                  <a:prstClr val="black"/>
                </a:solidFill>
                <a:latin typeface="+mj-ea"/>
                <a:ea typeface="+mj-ea"/>
              </a:rPr>
              <a:t>年にポルトガルで制作されました。この写本はポルトガルでのもっとも初期の写本の一つです。</a:t>
            </a:r>
          </a:p>
          <a:p>
            <a:endParaRPr lang="ja-JP" altLang="en-US" sz="1200" dirty="0">
              <a:solidFill>
                <a:prstClr val="black"/>
              </a:solidFill>
              <a:latin typeface="+mj-ea"/>
              <a:ea typeface="+mj-ea"/>
            </a:endParaRPr>
          </a:p>
        </p:txBody>
      </p:sp>
    </p:spTree>
    <p:extLst>
      <p:ext uri="{BB962C8B-B14F-4D97-AF65-F5344CB8AC3E}">
        <p14:creationId xmlns:p14="http://schemas.microsoft.com/office/powerpoint/2010/main" val="267580659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3114_kaigaizassi_poster.potx" id="{34F871F9-5277-400A-88B9-3168C820015A}" vid="{8E568370-82F4-44AE-BB3F-2488486644D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8803</TotalTime>
  <Words>1014</Words>
  <Application>Microsoft Office PowerPoint</Application>
  <PresentationFormat>ユーザー設定</PresentationFormat>
  <Paragraphs>77</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AR丸ゴシック体M</vt:lpstr>
      <vt:lpstr>Batang</vt:lpstr>
      <vt:lpstr>HG正楷書体-PRO</vt:lpstr>
      <vt:lpstr>ＭＳ Ｐゴシック</vt:lpstr>
      <vt:lpstr>ＭＳ Ｐ明朝</vt:lpstr>
      <vt:lpstr>ＭＳ 明朝</vt:lpstr>
      <vt:lpstr>メイリオ</vt:lpstr>
      <vt:lpstr>游明朝</vt:lpstr>
      <vt:lpstr>Arial</vt:lpstr>
      <vt:lpstr>Calibri</vt:lpstr>
      <vt:lpstr>Calibri Light</vt:lpstr>
      <vt:lpstr>MV Boli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mari</dc:creator>
  <cp:lastModifiedBy>秀明 ふじた</cp:lastModifiedBy>
  <cp:revision>327</cp:revision>
  <cp:lastPrinted>2025-01-28T09:16:26Z</cp:lastPrinted>
  <dcterms:created xsi:type="dcterms:W3CDTF">2014-09-24T01:08:19Z</dcterms:created>
  <dcterms:modified xsi:type="dcterms:W3CDTF">2025-02-24T10:45:14Z</dcterms:modified>
</cp:coreProperties>
</file>