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
  </p:handoutMasterIdLst>
  <p:sldIdLst>
    <p:sldId id="266" r:id="rId2"/>
    <p:sldId id="267" r:id="rId3"/>
  </p:sldIdLst>
  <p:sldSz cx="7559675" cy="1069181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6F7487"/>
    <a:srgbClr val="B68F45"/>
    <a:srgbClr val="FA320E"/>
    <a:srgbClr val="99CCFF"/>
    <a:srgbClr val="838799"/>
    <a:srgbClr val="9699A8"/>
    <a:srgbClr val="898D9D"/>
    <a:srgbClr val="FF3399"/>
    <a:srgbClr val="FF8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12" autoAdjust="0"/>
    <p:restoredTop sz="94660"/>
  </p:normalViewPr>
  <p:slideViewPr>
    <p:cSldViewPr snapToGrid="0">
      <p:cViewPr>
        <p:scale>
          <a:sx n="90" d="100"/>
          <a:sy n="90" d="100"/>
        </p:scale>
        <p:origin x="274" y="24"/>
      </p:cViewPr>
      <p:guideLst>
        <p:guide orient="horz" pos="334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782" cy="495781"/>
          </a:xfrm>
          <a:prstGeom prst="rect">
            <a:avLst/>
          </a:prstGeom>
        </p:spPr>
        <p:txBody>
          <a:bodyPr vert="horz" lIns="105699" tIns="52849" rIns="105699" bIns="5284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061" y="2"/>
            <a:ext cx="2945782" cy="495781"/>
          </a:xfrm>
          <a:prstGeom prst="rect">
            <a:avLst/>
          </a:prstGeom>
        </p:spPr>
        <p:txBody>
          <a:bodyPr vert="horz" lIns="105699" tIns="52849" rIns="105699" bIns="52849" rtlCol="0"/>
          <a:lstStyle>
            <a:lvl1pPr algn="r">
              <a:defRPr sz="1300"/>
            </a:lvl1pPr>
          </a:lstStyle>
          <a:p>
            <a:fld id="{DF9D8792-C0D8-40BF-BCE1-772A0E68BAC4}" type="datetimeFigureOut">
              <a:rPr kumimoji="1" lang="ja-JP" altLang="en-US" smtClean="0"/>
              <a:t>2024/6/24</a:t>
            </a:fld>
            <a:endParaRPr kumimoji="1" lang="ja-JP" altLang="en-US"/>
          </a:p>
        </p:txBody>
      </p:sp>
      <p:sp>
        <p:nvSpPr>
          <p:cNvPr id="4" name="フッター プレースホルダー 3"/>
          <p:cNvSpPr>
            <a:spLocks noGrp="1"/>
          </p:cNvSpPr>
          <p:nvPr>
            <p:ph type="ftr" sz="quarter" idx="2"/>
          </p:nvPr>
        </p:nvSpPr>
        <p:spPr>
          <a:xfrm>
            <a:off x="1" y="9429023"/>
            <a:ext cx="2945782" cy="495781"/>
          </a:xfrm>
          <a:prstGeom prst="rect">
            <a:avLst/>
          </a:prstGeom>
        </p:spPr>
        <p:txBody>
          <a:bodyPr vert="horz" lIns="105699" tIns="52849" rIns="105699" bIns="5284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061" y="9429023"/>
            <a:ext cx="2945782" cy="495781"/>
          </a:xfrm>
          <a:prstGeom prst="rect">
            <a:avLst/>
          </a:prstGeom>
        </p:spPr>
        <p:txBody>
          <a:bodyPr vert="horz" lIns="105699" tIns="52849" rIns="105699" bIns="52849" rtlCol="0" anchor="b"/>
          <a:lstStyle>
            <a:lvl1pPr algn="r">
              <a:defRPr sz="1300"/>
            </a:lvl1pPr>
          </a:lstStyle>
          <a:p>
            <a:fld id="{0D97D499-BE38-400A-A92C-020F3062A272}" type="slidenum">
              <a:rPr kumimoji="1" lang="ja-JP" altLang="en-US" smtClean="0"/>
              <a:t>‹#›</a:t>
            </a:fld>
            <a:endParaRPr kumimoji="1" lang="ja-JP" altLang="en-US"/>
          </a:p>
        </p:txBody>
      </p:sp>
    </p:spTree>
    <p:extLst>
      <p:ext uri="{BB962C8B-B14F-4D97-AF65-F5344CB8AC3E}">
        <p14:creationId xmlns:p14="http://schemas.microsoft.com/office/powerpoint/2010/main" val="38673384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図プレースホルダー 6"/>
          <p:cNvSpPr>
            <a:spLocks noGrp="1"/>
          </p:cNvSpPr>
          <p:nvPr>
            <p:ph type="pic" sz="quarter" idx="10" hasCustomPrompt="1"/>
          </p:nvPr>
        </p:nvSpPr>
        <p:spPr>
          <a:xfrm>
            <a:off x="631" y="156"/>
            <a:ext cx="7559045" cy="10692392"/>
          </a:xfrm>
          <a:custGeom>
            <a:avLst/>
            <a:gdLst>
              <a:gd name="connsiteX0" fmla="*/ 0 w 7559045"/>
              <a:gd name="connsiteY0" fmla="*/ 0 h 10692392"/>
              <a:gd name="connsiteX1" fmla="*/ 7559045 w 7559045"/>
              <a:gd name="connsiteY1" fmla="*/ 0 h 10692392"/>
              <a:gd name="connsiteX2" fmla="*/ 7559045 w 7559045"/>
              <a:gd name="connsiteY2" fmla="*/ 10692392 h 10692392"/>
              <a:gd name="connsiteX3" fmla="*/ 0 w 7559045"/>
              <a:gd name="connsiteY3" fmla="*/ 10692392 h 10692392"/>
            </a:gdLst>
            <a:ahLst/>
            <a:cxnLst>
              <a:cxn ang="0">
                <a:pos x="connsiteX0" y="connsiteY0"/>
              </a:cxn>
              <a:cxn ang="0">
                <a:pos x="connsiteX1" y="connsiteY1"/>
              </a:cxn>
              <a:cxn ang="0">
                <a:pos x="connsiteX2" y="connsiteY2"/>
              </a:cxn>
              <a:cxn ang="0">
                <a:pos x="connsiteX3" y="connsiteY3"/>
              </a:cxn>
            </a:cxnLst>
            <a:rect l="l" t="t" r="r" b="b"/>
            <a:pathLst>
              <a:path w="7559045" h="10692392">
                <a:moveTo>
                  <a:pt x="0" y="0"/>
                </a:moveTo>
                <a:lnTo>
                  <a:pt x="7559045" y="0"/>
                </a:lnTo>
                <a:lnTo>
                  <a:pt x="7559045" y="10692392"/>
                </a:lnTo>
                <a:lnTo>
                  <a:pt x="0" y="10692392"/>
                </a:lnTo>
                <a:close/>
              </a:path>
            </a:pathLst>
          </a:custGeom>
          <a:blipFill dpi="0" rotWithShape="1">
            <a:blip r:embed="rId2"/>
            <a:srcRect/>
            <a:tile tx="0" ty="0" sx="100000" sy="100000" flip="none" algn="tl"/>
          </a:blipFill>
        </p:spPr>
        <p:txBody>
          <a:bodyPr wrap="square" tIns="4680000" anchor="t" anchorCtr="1">
            <a:noAutofit/>
          </a:bodyPr>
          <a:lstStyle>
            <a:lvl1pPr marL="0" indent="0">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8188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2185" y="2075534"/>
            <a:ext cx="7561860" cy="5037815"/>
          </a:xfrm>
          <a:custGeom>
            <a:avLst/>
            <a:gdLst>
              <a:gd name="connsiteX0" fmla="*/ 0 w 7561860"/>
              <a:gd name="connsiteY0" fmla="*/ 0 h 5037815"/>
              <a:gd name="connsiteX1" fmla="*/ 7561860 w 7561860"/>
              <a:gd name="connsiteY1" fmla="*/ 0 h 5037815"/>
              <a:gd name="connsiteX2" fmla="*/ 7561860 w 7561860"/>
              <a:gd name="connsiteY2" fmla="*/ 5037815 h 5037815"/>
              <a:gd name="connsiteX3" fmla="*/ 0 w 7561860"/>
              <a:gd name="connsiteY3" fmla="*/ 5037815 h 5037815"/>
            </a:gdLst>
            <a:ahLst/>
            <a:cxnLst>
              <a:cxn ang="0">
                <a:pos x="connsiteX0" y="connsiteY0"/>
              </a:cxn>
              <a:cxn ang="0">
                <a:pos x="connsiteX1" y="connsiteY1"/>
              </a:cxn>
              <a:cxn ang="0">
                <a:pos x="connsiteX2" y="connsiteY2"/>
              </a:cxn>
              <a:cxn ang="0">
                <a:pos x="connsiteX3" y="connsiteY3"/>
              </a:cxn>
            </a:cxnLst>
            <a:rect l="l" t="t" r="r" b="b"/>
            <a:pathLst>
              <a:path w="7561860" h="5037815">
                <a:moveTo>
                  <a:pt x="0" y="0"/>
                </a:moveTo>
                <a:lnTo>
                  <a:pt x="7561860" y="0"/>
                </a:lnTo>
                <a:lnTo>
                  <a:pt x="7561860" y="5037815"/>
                </a:lnTo>
                <a:lnTo>
                  <a:pt x="0" y="5037815"/>
                </a:lnTo>
                <a:close/>
              </a:path>
            </a:pathLst>
          </a:custGeom>
          <a:blipFill dpi="0" rotWithShape="1">
            <a:blip r:embed="rId2"/>
            <a:srcRect/>
            <a:stretch>
              <a:fillRect/>
            </a:stretch>
          </a:blipFill>
        </p:spPr>
        <p:txBody>
          <a:bodyPr wrap="square" tIns="1980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図プレースホルダー 15"/>
          <p:cNvSpPr>
            <a:spLocks noGrp="1"/>
          </p:cNvSpPr>
          <p:nvPr>
            <p:ph type="pic" sz="quarter" idx="12" hasCustomPrompt="1"/>
          </p:nvPr>
        </p:nvSpPr>
        <p:spPr>
          <a:xfrm>
            <a:off x="6201951" y="9236549"/>
            <a:ext cx="1087826" cy="1087826"/>
          </a:xfrm>
          <a:custGeom>
            <a:avLst/>
            <a:gdLst>
              <a:gd name="connsiteX0" fmla="*/ 543913 w 1087826"/>
              <a:gd name="connsiteY0" fmla="*/ 0 h 1087826"/>
              <a:gd name="connsiteX1" fmla="*/ 1087826 w 1087826"/>
              <a:gd name="connsiteY1" fmla="*/ 543913 h 1087826"/>
              <a:gd name="connsiteX2" fmla="*/ 543913 w 1087826"/>
              <a:gd name="connsiteY2" fmla="*/ 1087826 h 1087826"/>
              <a:gd name="connsiteX3" fmla="*/ 0 w 1087826"/>
              <a:gd name="connsiteY3" fmla="*/ 543913 h 1087826"/>
              <a:gd name="connsiteX4" fmla="*/ 543913 w 1087826"/>
              <a:gd name="connsiteY4" fmla="*/ 0 h 108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26" h="1087826">
                <a:moveTo>
                  <a:pt x="543913" y="0"/>
                </a:moveTo>
                <a:cubicBezTo>
                  <a:pt x="844308" y="0"/>
                  <a:pt x="1087826" y="243518"/>
                  <a:pt x="1087826" y="543913"/>
                </a:cubicBezTo>
                <a:cubicBezTo>
                  <a:pt x="1087826" y="844308"/>
                  <a:pt x="844308" y="1087826"/>
                  <a:pt x="543913" y="1087826"/>
                </a:cubicBezTo>
                <a:cubicBezTo>
                  <a:pt x="243518" y="1087826"/>
                  <a:pt x="0" y="844308"/>
                  <a:pt x="0" y="543913"/>
                </a:cubicBezTo>
                <a:cubicBezTo>
                  <a:pt x="0" y="243518"/>
                  <a:pt x="243518" y="0"/>
                  <a:pt x="543913" y="0"/>
                </a:cubicBezTo>
                <a:close/>
              </a:path>
            </a:pathLst>
          </a:custGeom>
          <a:blipFill dpi="0" rotWithShape="1">
            <a:blip r:embed="rId3"/>
            <a:srcRect/>
            <a:tile tx="0" ty="0" sx="100000" sy="100000" flip="none" algn="tl"/>
          </a:blipFill>
        </p:spPr>
        <p:txBody>
          <a:bodyPr wrap="square" tIns="144000" anchor="t" anchorCtr="1">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9289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BECB2DC-B79A-48C2-A6AA-761A7C75FE2D}" type="datetimeFigureOut">
              <a:rPr kumimoji="1" lang="ja-JP" altLang="en-US" smtClean="0"/>
              <a:t>2024/6/24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2EA9291-39B7-4508-ADCF-0A47D281E45F}" type="slidenum">
              <a:rPr kumimoji="1" lang="ja-JP" altLang="en-US" smtClean="0"/>
              <a:t>‹#›</a:t>
            </a:fld>
            <a:endParaRPr kumimoji="1" lang="ja-JP" altLang="en-US"/>
          </a:p>
        </p:txBody>
      </p:sp>
    </p:spTree>
    <p:extLst>
      <p:ext uri="{BB962C8B-B14F-4D97-AF65-F5344CB8AC3E}">
        <p14:creationId xmlns:p14="http://schemas.microsoft.com/office/powerpoint/2010/main" val="365472177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81" y="-135263"/>
            <a:ext cx="7594067" cy="11238613"/>
          </a:xfrm>
          <a:prstGeom prst="rect">
            <a:avLst/>
          </a:prstGeom>
          <a:gradFill flip="none" rotWithShape="1">
            <a:gsLst>
              <a:gs pos="17000">
                <a:srgbClr val="4D6549"/>
              </a:gs>
              <a:gs pos="12000">
                <a:srgbClr val="273E2E"/>
              </a:gs>
              <a:gs pos="97000">
                <a:srgbClr val="192C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a:spLocks/>
          </p:cNvSpPr>
          <p:nvPr/>
        </p:nvSpPr>
        <p:spPr>
          <a:xfrm>
            <a:off x="1099668" y="552170"/>
            <a:ext cx="4979160" cy="677108"/>
          </a:xfrm>
          <a:prstGeom prst="rect">
            <a:avLst/>
          </a:prstGeom>
          <a:noFill/>
        </p:spPr>
        <p:txBody>
          <a:bodyPr wrap="square" lIns="108000" tIns="0" rIns="108000" bIns="0" rtlCol="0" anchor="t" anchorCtr="0">
            <a:spAutoFit/>
          </a:bodyPr>
          <a:lstStyle/>
          <a:p>
            <a:pPr algn="just"/>
            <a:r>
              <a:rPr lang="en-US" altLang="ja-JP" sz="4400" b="1" kern="100" dirty="0">
                <a:solidFill>
                  <a:schemeClr val="bg1"/>
                </a:solidFill>
                <a:effectLst/>
                <a:latin typeface="MV Boli" panose="02000500030200090000" pitchFamily="2" charset="0"/>
                <a:ea typeface="游明朝" panose="02020400000000000000" pitchFamily="18" charset="-128"/>
                <a:cs typeface="Times New Roman" panose="02020603050405020304" pitchFamily="18" charset="0"/>
              </a:rPr>
              <a:t>Library Liébana</a:t>
            </a:r>
          </a:p>
        </p:txBody>
      </p:sp>
      <p:sp>
        <p:nvSpPr>
          <p:cNvPr id="14" name="テキスト ボックス 13"/>
          <p:cNvSpPr txBox="1"/>
          <p:nvPr/>
        </p:nvSpPr>
        <p:spPr>
          <a:xfrm>
            <a:off x="157032" y="7924610"/>
            <a:ext cx="6747364" cy="830997"/>
          </a:xfrm>
          <a:prstGeom prst="rect">
            <a:avLst/>
          </a:prstGeom>
          <a:noFill/>
        </p:spPr>
        <p:txBody>
          <a:bodyPr wrap="square" rtlCol="0">
            <a:spAutoFit/>
          </a:bodyPr>
          <a:lstStyle/>
          <a:p>
            <a:r>
              <a:rPr kumimoji="1" lang="ja-JP" altLang="en-US" sz="2400" b="1" spc="-150" dirty="0">
                <a:solidFill>
                  <a:schemeClr val="accent4"/>
                </a:solidFill>
                <a:effectLst/>
                <a:latin typeface="ＭＳ 明朝" panose="02020609040205080304" pitchFamily="17" charset="-128"/>
                <a:ea typeface="ＭＳ 明朝" panose="02020609040205080304" pitchFamily="17" charset="-128"/>
              </a:rPr>
              <a:t>ファクシミリ本でみるスペイン黙示録の世界</a:t>
            </a:r>
            <a:endParaRPr kumimoji="1" lang="en-US" altLang="ja-JP" sz="2400" b="1" spc="-150" dirty="0">
              <a:solidFill>
                <a:schemeClr val="accent4"/>
              </a:solidFill>
              <a:effectLst/>
              <a:latin typeface="ＭＳ 明朝" panose="02020609040205080304" pitchFamily="17" charset="-128"/>
              <a:ea typeface="ＭＳ 明朝" panose="02020609040205080304" pitchFamily="17" charset="-128"/>
            </a:endParaRPr>
          </a:p>
          <a:p>
            <a:r>
              <a:rPr lang="ja-JP" altLang="en-US" sz="2400" b="1" spc="-150" dirty="0">
                <a:solidFill>
                  <a:schemeClr val="accent4"/>
                </a:solidFill>
                <a:latin typeface="ＭＳ 明朝" panose="02020609040205080304" pitchFamily="17" charset="-128"/>
                <a:ea typeface="ＭＳ 明朝" panose="02020609040205080304" pitchFamily="17" charset="-128"/>
              </a:rPr>
              <a:t>中世彩色写本を紹介</a:t>
            </a:r>
            <a:endParaRPr kumimoji="1" lang="ja-JP" altLang="en-US" sz="2400" b="1" spc="-150" dirty="0">
              <a:solidFill>
                <a:schemeClr val="accent4"/>
              </a:solidFill>
              <a:effectLst/>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275018" y="8856652"/>
            <a:ext cx="2690654" cy="738664"/>
          </a:xfrm>
          <a:prstGeom prst="rect">
            <a:avLst/>
          </a:prstGeom>
          <a:noFill/>
        </p:spPr>
        <p:txBody>
          <a:bodyPr wrap="square" rtlCol="0">
            <a:spAutoFit/>
          </a:bodyPr>
          <a:lstStyle/>
          <a:p>
            <a:r>
              <a:rPr kumimoji="1" lang="ja-JP" altLang="en-US" sz="1050" b="1" dirty="0">
                <a:solidFill>
                  <a:schemeClr val="bg1"/>
                </a:solidFill>
                <a:latin typeface="HG正楷書体-PRO" panose="03000600000000000000" pitchFamily="66" charset="-128"/>
                <a:ea typeface="HG正楷書体-PRO" panose="03000600000000000000" pitchFamily="66" charset="-128"/>
              </a:rPr>
              <a:t>ファクシミリ本とは：</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オリジナル</a:t>
            </a:r>
            <a:r>
              <a:rPr lang="ja-JP" altLang="en-US" sz="1050" b="1" dirty="0">
                <a:solidFill>
                  <a:schemeClr val="bg1"/>
                </a:solidFill>
                <a:latin typeface="HG正楷書体-PRO" panose="03000600000000000000" pitchFamily="66" charset="-128"/>
                <a:ea typeface="HG正楷書体-PRO" panose="03000600000000000000" pitchFamily="66" charset="-128"/>
              </a:rPr>
              <a:t>写本の大きさや色を再現。</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lang="ja-JP" altLang="en-US" sz="1050" b="1" dirty="0">
                <a:solidFill>
                  <a:schemeClr val="bg1"/>
                </a:solidFill>
                <a:latin typeface="HG正楷書体-PRO" panose="03000600000000000000" pitchFamily="66" charset="-128"/>
                <a:ea typeface="HG正楷書体-PRO" panose="03000600000000000000" pitchFamily="66" charset="-128"/>
              </a:rPr>
              <a:t>特に羊皮紙の厚みやしわも忠実に</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再現した複製本も多数展示しています。</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8DF913AE-1875-491D-AA7B-F95D825302B4}"/>
              </a:ext>
            </a:extLst>
          </p:cNvPr>
          <p:cNvPicPr>
            <a:picLocks noChangeAspect="1"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8623" y="87122"/>
            <a:ext cx="1230970" cy="120969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441BEA2-E8F5-46DD-971E-38730BD4B4C4}"/>
              </a:ext>
            </a:extLst>
          </p:cNvPr>
          <p:cNvSpPr txBox="1">
            <a:spLocks/>
          </p:cNvSpPr>
          <p:nvPr/>
        </p:nvSpPr>
        <p:spPr>
          <a:xfrm>
            <a:off x="3296472" y="1212825"/>
            <a:ext cx="4231122" cy="307777"/>
          </a:xfrm>
          <a:prstGeom prst="rect">
            <a:avLst/>
          </a:prstGeom>
          <a:noFill/>
        </p:spPr>
        <p:txBody>
          <a:bodyPr wrap="square" lIns="108000" tIns="0" rIns="108000" bIns="0" rtlCol="0" anchor="t" anchorCtr="0">
            <a:spAutoFit/>
          </a:bodyPr>
          <a:lstStyle/>
          <a:p>
            <a:pPr algn="just"/>
            <a:r>
              <a:rPr lang="en-US" altLang="ja-JP" sz="2000" b="1" kern="100" dirty="0">
                <a:solidFill>
                  <a:schemeClr val="bg1"/>
                </a:solidFill>
                <a:latin typeface="+mj-ea"/>
                <a:ea typeface="+mj-ea"/>
                <a:cs typeface="Times New Roman" panose="02020603050405020304" pitchFamily="18" charset="0"/>
              </a:rPr>
              <a:t>2024</a:t>
            </a:r>
            <a:r>
              <a:rPr lang="ja-JP" altLang="en-US" sz="2000" b="1" kern="100" dirty="0">
                <a:solidFill>
                  <a:schemeClr val="bg1"/>
                </a:solidFill>
                <a:latin typeface="+mj-ea"/>
                <a:ea typeface="+mj-ea"/>
                <a:cs typeface="Times New Roman" panose="02020603050405020304" pitchFamily="18" charset="0"/>
              </a:rPr>
              <a:t>年７</a:t>
            </a:r>
            <a:r>
              <a:rPr lang="ja-JP" altLang="en-US" sz="2000" b="1" kern="100" dirty="0">
                <a:solidFill>
                  <a:schemeClr val="bg1"/>
                </a:solidFill>
                <a:effectLst/>
                <a:latin typeface="+mj-ea"/>
                <a:ea typeface="+mj-ea"/>
                <a:cs typeface="Times New Roman" panose="02020603050405020304" pitchFamily="18" charset="0"/>
              </a:rPr>
              <a:t>月度展示内容のお知らせ</a:t>
            </a:r>
            <a:endParaRPr lang="en-US" altLang="ja-JP" sz="2000" b="1" kern="100" dirty="0">
              <a:solidFill>
                <a:schemeClr val="bg1"/>
              </a:solidFill>
              <a:effectLst/>
              <a:latin typeface="+mj-ea"/>
              <a:ea typeface="+mj-ea"/>
              <a:cs typeface="Times New Roman" panose="02020603050405020304" pitchFamily="18" charset="0"/>
            </a:endParaRPr>
          </a:p>
        </p:txBody>
      </p:sp>
      <p:sp>
        <p:nvSpPr>
          <p:cNvPr id="32" name="テキスト ボックス 9">
            <a:extLst>
              <a:ext uri="{FF2B5EF4-FFF2-40B4-BE49-F238E27FC236}">
                <a16:creationId xmlns:a16="http://schemas.microsoft.com/office/drawing/2014/main" id="{32885E5A-BBAB-48E2-987D-6E12B276C907}"/>
              </a:ext>
            </a:extLst>
          </p:cNvPr>
          <p:cNvSpPr txBox="1"/>
          <p:nvPr/>
        </p:nvSpPr>
        <p:spPr>
          <a:xfrm>
            <a:off x="3268826" y="8833569"/>
            <a:ext cx="2006188" cy="9487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愛知県豊田市西町</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5</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丁目５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VITS</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豊田タウン　</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B1F</a:t>
            </a:r>
          </a:p>
          <a:p>
            <a:pPr algn="just"/>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西町</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5</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丁目北交差点の</a:t>
            </a:r>
            <a:endPar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外側階段を降りて下さい</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10:00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17:00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4" name="図 33">
            <a:extLst>
              <a:ext uri="{FF2B5EF4-FFF2-40B4-BE49-F238E27FC236}">
                <a16:creationId xmlns:a16="http://schemas.microsoft.com/office/drawing/2014/main" id="{6E249BC2-6142-48A2-95F9-64A2BC0C7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117" y="9964428"/>
            <a:ext cx="690710" cy="690710"/>
          </a:xfrm>
          <a:prstGeom prst="rect">
            <a:avLst/>
          </a:prstGeom>
        </p:spPr>
      </p:pic>
      <p:sp>
        <p:nvSpPr>
          <p:cNvPr id="27" name="テキスト ボックス 26">
            <a:extLst>
              <a:ext uri="{FF2B5EF4-FFF2-40B4-BE49-F238E27FC236}">
                <a16:creationId xmlns:a16="http://schemas.microsoft.com/office/drawing/2014/main" id="{6C6A23BE-79D9-4821-BABB-9965975B358B}"/>
              </a:ext>
            </a:extLst>
          </p:cNvPr>
          <p:cNvSpPr txBox="1"/>
          <p:nvPr/>
        </p:nvSpPr>
        <p:spPr>
          <a:xfrm>
            <a:off x="249847" y="1906749"/>
            <a:ext cx="5595586" cy="830997"/>
          </a:xfrm>
          <a:prstGeom prst="rect">
            <a:avLst/>
          </a:prstGeom>
          <a:noFill/>
        </p:spPr>
        <p:txBody>
          <a:bodyPr wrap="square" rtlCol="0">
            <a:spAutoFit/>
          </a:bodyPr>
          <a:lstStyle/>
          <a:p>
            <a:r>
              <a:rPr lang="ja-JP" altLang="en-US" sz="1200" dirty="0">
                <a:solidFill>
                  <a:schemeClr val="bg1"/>
                </a:solidFill>
                <a:latin typeface="HG正楷書体-PRO" panose="03000600000000000000" pitchFamily="66" charset="-128"/>
                <a:ea typeface="HG正楷書体-PRO" panose="03000600000000000000" pitchFamily="66" charset="-128"/>
              </a:rPr>
              <a:t>先月に続き小説</a:t>
            </a:r>
            <a:r>
              <a:rPr lang="en-US" altLang="ja-JP" sz="1200" dirty="0">
                <a:solidFill>
                  <a:schemeClr val="bg1"/>
                </a:solidFill>
                <a:latin typeface="HG正楷書体-PRO" panose="03000600000000000000" pitchFamily="66" charset="-128"/>
                <a:ea typeface="HG正楷書体-PRO" panose="03000600000000000000" pitchFamily="66" charset="-128"/>
              </a:rPr>
              <a:t>『 </a:t>
            </a:r>
            <a:r>
              <a:rPr lang="ja-JP" altLang="en-US" sz="1200" dirty="0">
                <a:solidFill>
                  <a:schemeClr val="bg1"/>
                </a:solidFill>
                <a:latin typeface="HG正楷書体-PRO" panose="03000600000000000000" pitchFamily="66" charset="-128"/>
                <a:ea typeface="HG正楷書体-PRO" panose="03000600000000000000" pitchFamily="66" charset="-128"/>
              </a:rPr>
              <a:t>薔薇の名前 </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の表紙や、映画の中に出てきたベアトゥスの黙示録註解書写本</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ファクンドス写本</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を展示します。</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また、ベアトゥス写本のなかで少し毛色の変わった挿絵が見られる写本を中心に展示します</a:t>
            </a:r>
            <a:endParaRPr kumimoji="1"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18" name="図 17">
            <a:extLst>
              <a:ext uri="{FF2B5EF4-FFF2-40B4-BE49-F238E27FC236}">
                <a16:creationId xmlns:a16="http://schemas.microsoft.com/office/drawing/2014/main" id="{B5571B91-F3F0-41F6-A139-91AB91AF1F29}"/>
              </a:ext>
            </a:extLst>
          </p:cNvPr>
          <p:cNvPicPr>
            <a:picLocks noChangeAspect="1"/>
          </p:cNvPicPr>
          <p:nvPr/>
        </p:nvPicPr>
        <p:blipFill>
          <a:blip r:embed="rId4"/>
          <a:stretch>
            <a:fillRect/>
          </a:stretch>
        </p:blipFill>
        <p:spPr>
          <a:xfrm>
            <a:off x="390581" y="9772853"/>
            <a:ext cx="978424" cy="953120"/>
          </a:xfrm>
          <a:prstGeom prst="rect">
            <a:avLst/>
          </a:prstGeom>
        </p:spPr>
      </p:pic>
      <p:sp>
        <p:nvSpPr>
          <p:cNvPr id="41" name="テキスト ボックス 9">
            <a:extLst>
              <a:ext uri="{FF2B5EF4-FFF2-40B4-BE49-F238E27FC236}">
                <a16:creationId xmlns:a16="http://schemas.microsoft.com/office/drawing/2014/main" id="{32885E5A-BBAB-48E2-987D-6E12B276C907}"/>
              </a:ext>
            </a:extLst>
          </p:cNvPr>
          <p:cNvSpPr txBox="1"/>
          <p:nvPr/>
        </p:nvSpPr>
        <p:spPr>
          <a:xfrm>
            <a:off x="5037518" y="8454520"/>
            <a:ext cx="2713581" cy="4327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6</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月の開館日</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予定</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　</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水・木・金・日曜日</a:t>
            </a:r>
            <a:endPar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a:p>
            <a:pPr algn="just"/>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　</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(HP</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で確認下さい</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a:t>
            </a:r>
            <a:endPar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B27D0864-EEC3-4A5B-B848-6027911564F6}"/>
              </a:ext>
            </a:extLst>
          </p:cNvPr>
          <p:cNvSpPr txBox="1"/>
          <p:nvPr/>
        </p:nvSpPr>
        <p:spPr>
          <a:xfrm>
            <a:off x="184084" y="1661030"/>
            <a:ext cx="2578869"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今月の展示写本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pic>
        <p:nvPicPr>
          <p:cNvPr id="5" name="図 4">
            <a:extLst>
              <a:ext uri="{FF2B5EF4-FFF2-40B4-BE49-F238E27FC236}">
                <a16:creationId xmlns:a16="http://schemas.microsoft.com/office/drawing/2014/main" id="{EB4C68F9-FA2D-6F0B-BEA9-3B9A8BEA1D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149" y="9965367"/>
            <a:ext cx="682022" cy="682022"/>
          </a:xfrm>
          <a:prstGeom prst="rect">
            <a:avLst/>
          </a:prstGeom>
        </p:spPr>
      </p:pic>
      <p:sp>
        <p:nvSpPr>
          <p:cNvPr id="8" name="テキスト ボックス 9">
            <a:extLst>
              <a:ext uri="{FF2B5EF4-FFF2-40B4-BE49-F238E27FC236}">
                <a16:creationId xmlns:a16="http://schemas.microsoft.com/office/drawing/2014/main" id="{7D01D813-D86D-D583-C13D-62DAACE5CBC0}"/>
              </a:ext>
            </a:extLst>
          </p:cNvPr>
          <p:cNvSpPr txBox="1"/>
          <p:nvPr/>
        </p:nvSpPr>
        <p:spPr>
          <a:xfrm>
            <a:off x="3059511" y="9733944"/>
            <a:ext cx="582316"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H.P.</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9">
            <a:extLst>
              <a:ext uri="{FF2B5EF4-FFF2-40B4-BE49-F238E27FC236}">
                <a16:creationId xmlns:a16="http://schemas.microsoft.com/office/drawing/2014/main" id="{EAADAFCB-9989-658A-6BEF-1054C4C1E030}"/>
              </a:ext>
            </a:extLst>
          </p:cNvPr>
          <p:cNvSpPr txBox="1"/>
          <p:nvPr/>
        </p:nvSpPr>
        <p:spPr>
          <a:xfrm>
            <a:off x="4062414" y="9742336"/>
            <a:ext cx="783680"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Instagram</a:t>
            </a:r>
          </a:p>
        </p:txBody>
      </p:sp>
      <p:pic>
        <p:nvPicPr>
          <p:cNvPr id="9" name="図 8">
            <a:extLst>
              <a:ext uri="{FF2B5EF4-FFF2-40B4-BE49-F238E27FC236}">
                <a16:creationId xmlns:a16="http://schemas.microsoft.com/office/drawing/2014/main" id="{0A1F44BD-2D8D-8963-A97A-BC146FD5F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056" y="10024160"/>
            <a:ext cx="620739" cy="620739"/>
          </a:xfrm>
          <a:prstGeom prst="rect">
            <a:avLst/>
          </a:prstGeom>
        </p:spPr>
      </p:pic>
      <p:sp>
        <p:nvSpPr>
          <p:cNvPr id="16" name="テキスト ボックス 9">
            <a:extLst>
              <a:ext uri="{FF2B5EF4-FFF2-40B4-BE49-F238E27FC236}">
                <a16:creationId xmlns:a16="http://schemas.microsoft.com/office/drawing/2014/main" id="{28F219AD-D9B1-43AF-F394-900F73C233DA}"/>
              </a:ext>
            </a:extLst>
          </p:cNvPr>
          <p:cNvSpPr txBox="1"/>
          <p:nvPr/>
        </p:nvSpPr>
        <p:spPr>
          <a:xfrm>
            <a:off x="1674390" y="9744579"/>
            <a:ext cx="892799"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Google</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Map</a:t>
            </a:r>
          </a:p>
        </p:txBody>
      </p:sp>
      <p:sp>
        <p:nvSpPr>
          <p:cNvPr id="24" name="テキスト ボックス 23">
            <a:extLst>
              <a:ext uri="{FF2B5EF4-FFF2-40B4-BE49-F238E27FC236}">
                <a16:creationId xmlns:a16="http://schemas.microsoft.com/office/drawing/2014/main" id="{BFE4CBDC-92B6-12E1-1D79-2A9D7BE85D95}"/>
              </a:ext>
            </a:extLst>
          </p:cNvPr>
          <p:cNvSpPr txBox="1"/>
          <p:nvPr/>
        </p:nvSpPr>
        <p:spPr>
          <a:xfrm>
            <a:off x="169972" y="2792137"/>
            <a:ext cx="4224228"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薔薇の名前</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に描かれたベアトゥス写本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sp>
        <p:nvSpPr>
          <p:cNvPr id="44" name="テキスト ボックス 43">
            <a:extLst>
              <a:ext uri="{FF2B5EF4-FFF2-40B4-BE49-F238E27FC236}">
                <a16:creationId xmlns:a16="http://schemas.microsoft.com/office/drawing/2014/main" id="{27ADD69E-F872-7EE8-F335-C9B8356F6713}"/>
              </a:ext>
            </a:extLst>
          </p:cNvPr>
          <p:cNvSpPr txBox="1"/>
          <p:nvPr/>
        </p:nvSpPr>
        <p:spPr>
          <a:xfrm>
            <a:off x="490509" y="4698857"/>
            <a:ext cx="1780383"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ファクンドゥス写本）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1047</a:t>
            </a:r>
            <a:r>
              <a:rPr lang="ja-JP" altLang="en-US" sz="1200" dirty="0">
                <a:solidFill>
                  <a:schemeClr val="bg1"/>
                </a:solidFill>
                <a:latin typeface="HG正楷書体-PRO" panose="03000600000000000000" pitchFamily="66" charset="-128"/>
                <a:ea typeface="HG正楷書体-PRO" panose="03000600000000000000" pitchFamily="66" charset="-128"/>
              </a:rPr>
              <a:t>年頃</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22" name="テキスト ボックス 21">
            <a:extLst>
              <a:ext uri="{FF2B5EF4-FFF2-40B4-BE49-F238E27FC236}">
                <a16:creationId xmlns:a16="http://schemas.microsoft.com/office/drawing/2014/main" id="{8009B3D8-5453-C017-FBAE-E56C850B3E31}"/>
              </a:ext>
            </a:extLst>
          </p:cNvPr>
          <p:cNvSpPr txBox="1"/>
          <p:nvPr/>
        </p:nvSpPr>
        <p:spPr>
          <a:xfrm>
            <a:off x="318241" y="7481832"/>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ｻﾝ･ｽｳﾞｪｰﾙ写本）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1028-72</a:t>
            </a:r>
            <a:r>
              <a:rPr lang="ja-JP" altLang="en-US" sz="1200" dirty="0">
                <a:solidFill>
                  <a:schemeClr val="bg1"/>
                </a:solidFill>
                <a:latin typeface="HG正楷書体-PRO" panose="03000600000000000000" pitchFamily="66" charset="-128"/>
                <a:ea typeface="HG正楷書体-PRO" panose="03000600000000000000" pitchFamily="66" charset="-128"/>
              </a:rPr>
              <a:t>の間</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1" name="テキスト ボックス 30">
            <a:extLst>
              <a:ext uri="{FF2B5EF4-FFF2-40B4-BE49-F238E27FC236}">
                <a16:creationId xmlns:a16="http://schemas.microsoft.com/office/drawing/2014/main" id="{D4CB7D8F-2D3B-0335-79C4-50700462D7E7}"/>
              </a:ext>
            </a:extLst>
          </p:cNvPr>
          <p:cNvSpPr txBox="1"/>
          <p:nvPr/>
        </p:nvSpPr>
        <p:spPr>
          <a:xfrm>
            <a:off x="2635861" y="7487045"/>
            <a:ext cx="1339144"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ｵｽ</a:t>
            </a: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ﾏ写本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1086</a:t>
            </a:r>
            <a:r>
              <a:rPr lang="ja-JP" altLang="en-US" sz="1200" dirty="0">
                <a:solidFill>
                  <a:schemeClr val="bg1"/>
                </a:solidFill>
                <a:latin typeface="HG正楷書体-PRO" panose="03000600000000000000" pitchFamily="66" charset="-128"/>
                <a:ea typeface="HG正楷書体-PRO" panose="03000600000000000000" pitchFamily="66" charset="-128"/>
              </a:rPr>
              <a:t>年</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4" name="図 3">
            <a:extLst>
              <a:ext uri="{FF2B5EF4-FFF2-40B4-BE49-F238E27FC236}">
                <a16:creationId xmlns:a16="http://schemas.microsoft.com/office/drawing/2014/main" id="{E752C6CF-70A1-AA34-8D52-F665D35AD587}"/>
              </a:ext>
            </a:extLst>
          </p:cNvPr>
          <p:cNvPicPr>
            <a:picLocks noChangeAspect="1"/>
          </p:cNvPicPr>
          <p:nvPr/>
        </p:nvPicPr>
        <p:blipFill>
          <a:blip r:embed="rId7"/>
          <a:stretch>
            <a:fillRect/>
          </a:stretch>
        </p:blipFill>
        <p:spPr>
          <a:xfrm>
            <a:off x="5197052" y="3051289"/>
            <a:ext cx="931387" cy="1320318"/>
          </a:xfrm>
          <a:prstGeom prst="rect">
            <a:avLst/>
          </a:prstGeom>
        </p:spPr>
      </p:pic>
      <p:pic>
        <p:nvPicPr>
          <p:cNvPr id="25" name="図 24">
            <a:extLst>
              <a:ext uri="{FF2B5EF4-FFF2-40B4-BE49-F238E27FC236}">
                <a16:creationId xmlns:a16="http://schemas.microsoft.com/office/drawing/2014/main" id="{805E511A-0CF0-222E-2313-F792F3EDFAAB}"/>
              </a:ext>
            </a:extLst>
          </p:cNvPr>
          <p:cNvPicPr>
            <a:picLocks noChangeAspect="1"/>
          </p:cNvPicPr>
          <p:nvPr/>
        </p:nvPicPr>
        <p:blipFill>
          <a:blip r:embed="rId8"/>
          <a:stretch>
            <a:fillRect/>
          </a:stretch>
        </p:blipFill>
        <p:spPr>
          <a:xfrm>
            <a:off x="466686" y="3469367"/>
            <a:ext cx="1510674" cy="1254554"/>
          </a:xfrm>
          <a:prstGeom prst="rect">
            <a:avLst/>
          </a:prstGeom>
        </p:spPr>
      </p:pic>
      <p:pic>
        <p:nvPicPr>
          <p:cNvPr id="23" name="図 22">
            <a:extLst>
              <a:ext uri="{FF2B5EF4-FFF2-40B4-BE49-F238E27FC236}">
                <a16:creationId xmlns:a16="http://schemas.microsoft.com/office/drawing/2014/main" id="{2352E548-9524-53A2-D731-920A5D7B365F}"/>
              </a:ext>
            </a:extLst>
          </p:cNvPr>
          <p:cNvPicPr>
            <a:picLocks noChangeAspect="1"/>
          </p:cNvPicPr>
          <p:nvPr/>
        </p:nvPicPr>
        <p:blipFill>
          <a:blip r:embed="rId9"/>
          <a:stretch>
            <a:fillRect/>
          </a:stretch>
        </p:blipFill>
        <p:spPr>
          <a:xfrm>
            <a:off x="1485564" y="3124803"/>
            <a:ext cx="1365854" cy="740918"/>
          </a:xfrm>
          <a:prstGeom prst="rect">
            <a:avLst/>
          </a:prstGeom>
        </p:spPr>
      </p:pic>
      <p:pic>
        <p:nvPicPr>
          <p:cNvPr id="36" name="図 35">
            <a:extLst>
              <a:ext uri="{FF2B5EF4-FFF2-40B4-BE49-F238E27FC236}">
                <a16:creationId xmlns:a16="http://schemas.microsoft.com/office/drawing/2014/main" id="{01BF584A-2337-7D44-EB34-6ECBA8221CCF}"/>
              </a:ext>
            </a:extLst>
          </p:cNvPr>
          <p:cNvPicPr>
            <a:picLocks noChangeAspect="1"/>
          </p:cNvPicPr>
          <p:nvPr/>
        </p:nvPicPr>
        <p:blipFill>
          <a:blip r:embed="rId10"/>
          <a:stretch>
            <a:fillRect/>
          </a:stretch>
        </p:blipFill>
        <p:spPr>
          <a:xfrm>
            <a:off x="4250579" y="3198918"/>
            <a:ext cx="742011" cy="1092277"/>
          </a:xfrm>
          <a:prstGeom prst="rect">
            <a:avLst/>
          </a:prstGeom>
        </p:spPr>
      </p:pic>
      <p:pic>
        <p:nvPicPr>
          <p:cNvPr id="43" name="図 42">
            <a:extLst>
              <a:ext uri="{FF2B5EF4-FFF2-40B4-BE49-F238E27FC236}">
                <a16:creationId xmlns:a16="http://schemas.microsoft.com/office/drawing/2014/main" id="{C3E399F1-2314-35C6-CF5F-9656BEE0D947}"/>
              </a:ext>
            </a:extLst>
          </p:cNvPr>
          <p:cNvPicPr>
            <a:picLocks noChangeAspect="1"/>
          </p:cNvPicPr>
          <p:nvPr/>
        </p:nvPicPr>
        <p:blipFill>
          <a:blip r:embed="rId11"/>
          <a:stretch>
            <a:fillRect/>
          </a:stretch>
        </p:blipFill>
        <p:spPr>
          <a:xfrm>
            <a:off x="3402005" y="3203232"/>
            <a:ext cx="755663" cy="1092277"/>
          </a:xfrm>
          <a:prstGeom prst="rect">
            <a:avLst/>
          </a:prstGeom>
        </p:spPr>
      </p:pic>
      <p:sp>
        <p:nvSpPr>
          <p:cNvPr id="2" name="テキスト ボックス 1">
            <a:extLst>
              <a:ext uri="{FF2B5EF4-FFF2-40B4-BE49-F238E27FC236}">
                <a16:creationId xmlns:a16="http://schemas.microsoft.com/office/drawing/2014/main" id="{0B0D333A-F011-7E4B-B9FD-6E8A1B6CBE96}"/>
              </a:ext>
            </a:extLst>
          </p:cNvPr>
          <p:cNvSpPr txBox="1"/>
          <p:nvPr/>
        </p:nvSpPr>
        <p:spPr>
          <a:xfrm>
            <a:off x="228623" y="5119547"/>
            <a:ext cx="3259644"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特徴のある挿絵のベアトゥス写本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sp>
        <p:nvSpPr>
          <p:cNvPr id="19" name="テキスト ボックス 18">
            <a:extLst>
              <a:ext uri="{FF2B5EF4-FFF2-40B4-BE49-F238E27FC236}">
                <a16:creationId xmlns:a16="http://schemas.microsoft.com/office/drawing/2014/main" id="{D059A14B-BDF8-44BC-1AEC-927EDCF63F3A}"/>
              </a:ext>
            </a:extLst>
          </p:cNvPr>
          <p:cNvSpPr txBox="1"/>
          <p:nvPr/>
        </p:nvSpPr>
        <p:spPr>
          <a:xfrm>
            <a:off x="6216565" y="5865489"/>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ﾅﾊﾞｰﾗ写本）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世紀末</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 name="テキスト ボックス 2">
            <a:extLst>
              <a:ext uri="{FF2B5EF4-FFF2-40B4-BE49-F238E27FC236}">
                <a16:creationId xmlns:a16="http://schemas.microsoft.com/office/drawing/2014/main" id="{23523F93-FBE0-9C2C-5583-0E3AC8F9EE1B}"/>
              </a:ext>
            </a:extLst>
          </p:cNvPr>
          <p:cNvSpPr txBox="1"/>
          <p:nvPr/>
        </p:nvSpPr>
        <p:spPr>
          <a:xfrm>
            <a:off x="4296243" y="7458094"/>
            <a:ext cx="1544311"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ﾘｽﾎﾞﾝ写本）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1189</a:t>
            </a:r>
            <a:r>
              <a:rPr lang="ja-JP" altLang="en-US" sz="1200" dirty="0">
                <a:solidFill>
                  <a:schemeClr val="bg1"/>
                </a:solidFill>
                <a:latin typeface="HG正楷書体-PRO" panose="03000600000000000000" pitchFamily="66" charset="-128"/>
                <a:ea typeface="HG正楷書体-PRO" panose="03000600000000000000" pitchFamily="66" charset="-128"/>
              </a:rPr>
              <a:t>年</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26" name="テキスト ボックス 25">
            <a:extLst>
              <a:ext uri="{FF2B5EF4-FFF2-40B4-BE49-F238E27FC236}">
                <a16:creationId xmlns:a16="http://schemas.microsoft.com/office/drawing/2014/main" id="{386E8A57-1C71-D137-CACA-67712A5CFA7E}"/>
              </a:ext>
            </a:extLst>
          </p:cNvPr>
          <p:cNvSpPr txBox="1"/>
          <p:nvPr/>
        </p:nvSpPr>
        <p:spPr>
          <a:xfrm>
            <a:off x="6188450" y="7480906"/>
            <a:ext cx="1339144"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ﾍﾞﾙﾘﾝ写本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37" name="図 36">
            <a:extLst>
              <a:ext uri="{FF2B5EF4-FFF2-40B4-BE49-F238E27FC236}">
                <a16:creationId xmlns:a16="http://schemas.microsoft.com/office/drawing/2014/main" id="{87666CB7-CFC4-95BF-24B7-778013B125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01864" y="6405116"/>
            <a:ext cx="1370708" cy="1028031"/>
          </a:xfrm>
          <a:prstGeom prst="rect">
            <a:avLst/>
          </a:prstGeom>
        </p:spPr>
      </p:pic>
      <p:pic>
        <p:nvPicPr>
          <p:cNvPr id="39" name="図 38">
            <a:extLst>
              <a:ext uri="{FF2B5EF4-FFF2-40B4-BE49-F238E27FC236}">
                <a16:creationId xmlns:a16="http://schemas.microsoft.com/office/drawing/2014/main" id="{95BCF208-E3C3-8639-7AF4-51263D40612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7761" y="6049849"/>
            <a:ext cx="1818239" cy="1363679"/>
          </a:xfrm>
          <a:prstGeom prst="rect">
            <a:avLst/>
          </a:prstGeom>
        </p:spPr>
      </p:pic>
      <p:pic>
        <p:nvPicPr>
          <p:cNvPr id="45" name="図 44">
            <a:extLst>
              <a:ext uri="{FF2B5EF4-FFF2-40B4-BE49-F238E27FC236}">
                <a16:creationId xmlns:a16="http://schemas.microsoft.com/office/drawing/2014/main" id="{5FDA3CF7-9FCF-C9AC-C638-AF83183AC75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7515" y="4633341"/>
            <a:ext cx="1645547" cy="1234160"/>
          </a:xfrm>
          <a:prstGeom prst="rect">
            <a:avLst/>
          </a:prstGeom>
        </p:spPr>
      </p:pic>
      <p:pic>
        <p:nvPicPr>
          <p:cNvPr id="48" name="図 47">
            <a:extLst>
              <a:ext uri="{FF2B5EF4-FFF2-40B4-BE49-F238E27FC236}">
                <a16:creationId xmlns:a16="http://schemas.microsoft.com/office/drawing/2014/main" id="{A95B91EA-BCF4-B070-D2F8-3096F806934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9038" y="6011217"/>
            <a:ext cx="1921260" cy="1440945"/>
          </a:xfrm>
          <a:prstGeom prst="rect">
            <a:avLst/>
          </a:prstGeom>
        </p:spPr>
      </p:pic>
      <p:pic>
        <p:nvPicPr>
          <p:cNvPr id="50" name="図 49">
            <a:extLst>
              <a:ext uri="{FF2B5EF4-FFF2-40B4-BE49-F238E27FC236}">
                <a16:creationId xmlns:a16="http://schemas.microsoft.com/office/drawing/2014/main" id="{B399E8F9-2C8A-46F7-6E48-25A1625C24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6239"/>
          <a:stretch/>
        </p:blipFill>
        <p:spPr>
          <a:xfrm>
            <a:off x="2116266" y="5853184"/>
            <a:ext cx="1756189" cy="1572513"/>
          </a:xfrm>
          <a:prstGeom prst="rect">
            <a:avLst/>
          </a:prstGeom>
        </p:spPr>
      </p:pic>
    </p:spTree>
    <p:extLst>
      <p:ext uri="{BB962C8B-B14F-4D97-AF65-F5344CB8AC3E}">
        <p14:creationId xmlns:p14="http://schemas.microsoft.com/office/powerpoint/2010/main" val="12607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1E8ED1-CED0-5635-220F-036B325E06BA}"/>
              </a:ext>
            </a:extLst>
          </p:cNvPr>
          <p:cNvSpPr txBox="1"/>
          <p:nvPr/>
        </p:nvSpPr>
        <p:spPr>
          <a:xfrm>
            <a:off x="280217" y="2974744"/>
            <a:ext cx="7158808" cy="830997"/>
          </a:xfrm>
          <a:prstGeom prst="rect">
            <a:avLst/>
          </a:prstGeom>
          <a:noFill/>
          <a:ln>
            <a:solidFill>
              <a:srgbClr val="6F7487"/>
            </a:solidFill>
          </a:ln>
        </p:spPr>
        <p:txBody>
          <a:bodyPr wrap="square" rtlCol="0">
            <a:spAutoFit/>
          </a:bodyPr>
          <a:lstStyle/>
          <a:p>
            <a:r>
              <a:rPr lang="ja-JP" altLang="en-US" sz="1600" b="1" dirty="0">
                <a:latin typeface="+mj-ea"/>
              </a:rPr>
              <a:t>今月の展示写本</a:t>
            </a:r>
            <a:endParaRPr lang="en-US" altLang="ja-JP" sz="1600" b="1" dirty="0">
              <a:latin typeface="+mj-ea"/>
            </a:endParaRPr>
          </a:p>
          <a:p>
            <a:r>
              <a:rPr lang="ja-JP" altLang="en-US" sz="1600" b="1" dirty="0">
                <a:latin typeface="+mj-ea"/>
              </a:rPr>
              <a:t>　① 映画</a:t>
            </a:r>
            <a:r>
              <a:rPr lang="en-US" altLang="ja-JP" sz="1600" b="1" dirty="0">
                <a:latin typeface="+mj-ea"/>
              </a:rPr>
              <a:t>『</a:t>
            </a:r>
            <a:r>
              <a:rPr lang="ja-JP" altLang="en-US" sz="1600" b="1" dirty="0">
                <a:latin typeface="+mj-ea"/>
              </a:rPr>
              <a:t>薔薇の名前</a:t>
            </a:r>
            <a:r>
              <a:rPr lang="en-US" altLang="ja-JP" sz="1600" b="1" dirty="0">
                <a:latin typeface="+mj-ea"/>
              </a:rPr>
              <a:t>』</a:t>
            </a:r>
            <a:r>
              <a:rPr lang="ja-JP" altLang="en-US" sz="1600" b="1" dirty="0">
                <a:latin typeface="+mj-ea"/>
              </a:rPr>
              <a:t>にでてきたベアトゥの黙示録写本</a:t>
            </a:r>
            <a:endParaRPr lang="en-US" altLang="ja-JP" sz="1600" b="1" dirty="0">
              <a:latin typeface="+mj-ea"/>
            </a:endParaRPr>
          </a:p>
          <a:p>
            <a:r>
              <a:rPr lang="ja-JP" altLang="en-US" sz="1600" b="1" dirty="0">
                <a:latin typeface="+mj-ea"/>
              </a:rPr>
              <a:t>　② 特徴のある挿絵のベアトゥス写本</a:t>
            </a:r>
            <a:endParaRPr lang="en-US" altLang="ja-JP" sz="1100" dirty="0">
              <a:solidFill>
                <a:prstClr val="black"/>
              </a:solidFill>
              <a:latin typeface="ＭＳ Ｐゴシック"/>
            </a:endParaRPr>
          </a:p>
        </p:txBody>
      </p:sp>
      <p:sp>
        <p:nvSpPr>
          <p:cNvPr id="4" name="テキスト ボックス 3">
            <a:extLst>
              <a:ext uri="{FF2B5EF4-FFF2-40B4-BE49-F238E27FC236}">
                <a16:creationId xmlns:a16="http://schemas.microsoft.com/office/drawing/2014/main" id="{AC4E498D-ED15-4DC8-909F-143691EF6852}"/>
              </a:ext>
            </a:extLst>
          </p:cNvPr>
          <p:cNvSpPr txBox="1"/>
          <p:nvPr/>
        </p:nvSpPr>
        <p:spPr>
          <a:xfrm>
            <a:off x="280217" y="827231"/>
            <a:ext cx="7027682" cy="2123658"/>
          </a:xfrm>
          <a:prstGeom prst="rect">
            <a:avLst/>
          </a:prstGeom>
          <a:noFill/>
        </p:spPr>
        <p:txBody>
          <a:bodyPr wrap="square" rtlCol="0">
            <a:spAutoFit/>
          </a:bodyPr>
          <a:lstStyle/>
          <a:p>
            <a:r>
              <a:rPr kumimoji="1" lang="ja-JP" altLang="en-US" sz="1200" dirty="0">
                <a:latin typeface="ＭＳ Ｐ明朝" panose="02020600040205080304" pitchFamily="18" charset="-128"/>
                <a:ea typeface="ＭＳ Ｐ明朝" panose="02020600040205080304" pitchFamily="18" charset="-128"/>
              </a:rPr>
              <a:t>中世初期のイベリア</a:t>
            </a:r>
            <a:r>
              <a:rPr lang="ja-JP" altLang="en-US" sz="1200" dirty="0">
                <a:latin typeface="ＭＳ Ｐ明朝" panose="02020600040205080304" pitchFamily="18" charset="-128"/>
                <a:ea typeface="ＭＳ Ｐ明朝" panose="02020600040205080304" pitchFamily="18" charset="-128"/>
              </a:rPr>
              <a:t>半島北部アストゥリアス地方の</a:t>
            </a:r>
            <a:r>
              <a:rPr kumimoji="1" lang="ja-JP" altLang="en-US" sz="1200" dirty="0">
                <a:latin typeface="ＭＳ Ｐ明朝" panose="02020600040205080304" pitchFamily="18" charset="-128"/>
                <a:ea typeface="ＭＳ Ｐ明朝" panose="02020600040205080304" pitchFamily="18" charset="-128"/>
              </a:rPr>
              <a:t>リエバナにある修道院の修道士、ベアトゥス</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ベアト</a:t>
            </a:r>
            <a:r>
              <a:rPr kumimoji="1" lang="en-US" altLang="ja-JP" sz="1200" dirty="0" err="1">
                <a:latin typeface="ＭＳ Ｐ明朝" panose="02020600040205080304" pitchFamily="18" charset="-128"/>
                <a:ea typeface="ＭＳ Ｐ明朝" panose="02020600040205080304" pitchFamily="18" charset="-128"/>
              </a:rPr>
              <a:t>Beato</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a:t>
            </a:r>
            <a:r>
              <a:rPr kumimoji="1" lang="en-US" altLang="ja-JP" sz="1200" dirty="0">
                <a:latin typeface="ＭＳ Ｐ明朝" panose="02020600040205080304" pitchFamily="18" charset="-128"/>
                <a:ea typeface="ＭＳ Ｐ明朝" panose="02020600040205080304" pitchFamily="18" charset="-128"/>
              </a:rPr>
              <a:t>‐798)</a:t>
            </a:r>
            <a:r>
              <a:rPr kumimoji="1" lang="ja-JP" altLang="en-US" sz="1200" dirty="0">
                <a:latin typeface="ＭＳ Ｐ明朝" panose="02020600040205080304" pitchFamily="18" charset="-128"/>
                <a:ea typeface="ＭＳ Ｐ明朝" panose="02020600040205080304" pitchFamily="18" charset="-128"/>
              </a:rPr>
              <a:t>が</a:t>
            </a:r>
            <a:r>
              <a:rPr kumimoji="1" lang="en-US" altLang="ja-JP" sz="1200" dirty="0">
                <a:latin typeface="ＭＳ Ｐ明朝" panose="02020600040205080304" pitchFamily="18" charset="-128"/>
                <a:ea typeface="ＭＳ Ｐ明朝" panose="02020600040205080304" pitchFamily="18" charset="-128"/>
              </a:rPr>
              <a:t>776</a:t>
            </a:r>
            <a:r>
              <a:rPr kumimoji="1" lang="ja-JP" altLang="en-US" sz="1200" dirty="0">
                <a:latin typeface="ＭＳ Ｐ明朝" panose="02020600040205080304" pitchFamily="18" charset="-128"/>
                <a:ea typeface="ＭＳ Ｐ明朝" panose="02020600040205080304" pitchFamily="18" charset="-128"/>
              </a:rPr>
              <a:t>年に「ヨハネの黙示録註解書」を編纂しました。原本は既に存在していませんが、非常に人気を博し、</a:t>
            </a:r>
            <a:r>
              <a:rPr kumimoji="1" lang="en-US" altLang="ja-JP" sz="1200" dirty="0">
                <a:latin typeface="ＭＳ Ｐ明朝" panose="02020600040205080304" pitchFamily="18" charset="-128"/>
                <a:ea typeface="ＭＳ Ｐ明朝" panose="02020600040205080304" pitchFamily="18" charset="-128"/>
              </a:rPr>
              <a:t>10</a:t>
            </a:r>
            <a:r>
              <a:rPr kumimoji="1" lang="ja-JP" altLang="en-US" sz="1200" dirty="0">
                <a:latin typeface="ＭＳ Ｐ明朝" panose="02020600040205080304" pitchFamily="18" charset="-128"/>
                <a:ea typeface="ＭＳ Ｐ明朝" panose="02020600040205080304" pitchFamily="18" charset="-128"/>
              </a:rPr>
              <a:t>世紀から</a:t>
            </a:r>
            <a:r>
              <a:rPr kumimoji="1" lang="en-US" altLang="ja-JP" sz="1200" dirty="0">
                <a:latin typeface="ＭＳ Ｐ明朝" panose="02020600040205080304" pitchFamily="18" charset="-128"/>
                <a:ea typeface="ＭＳ Ｐ明朝" panose="02020600040205080304" pitchFamily="18" charset="-128"/>
              </a:rPr>
              <a:t>12</a:t>
            </a:r>
            <a:r>
              <a:rPr kumimoji="1" lang="ja-JP" altLang="en-US" sz="1200" dirty="0">
                <a:latin typeface="ＭＳ Ｐ明朝" panose="02020600040205080304" pitchFamily="18" charset="-128"/>
                <a:ea typeface="ＭＳ Ｐ明朝" panose="02020600040205080304" pitchFamily="18" charset="-128"/>
              </a:rPr>
              <a:t>世紀にかけて多くの写本がイベリア半島はもとよりフランスやイタリアなどで制作されました。ほとんどの写本には、彩色された挿絵が多数描かれており、その鮮やかな色使いと想像力豊かなインパクトの強い挿絵が後世にながく影響を与えてきました。</a:t>
            </a:r>
            <a:endParaRPr kumimoji="1" lang="en-US" altLang="ja-JP" sz="1200" dirty="0">
              <a:latin typeface="ＭＳ Ｐ明朝" panose="02020600040205080304" pitchFamily="18" charset="-128"/>
              <a:ea typeface="ＭＳ Ｐ明朝" panose="02020600040205080304" pitchFamily="18" charset="-128"/>
            </a:endParaRPr>
          </a:p>
          <a:p>
            <a:endParaRPr kumimoji="1" lang="ja-JP" altLang="en-US" sz="1200" dirty="0">
              <a:latin typeface="ＭＳ Ｐ明朝" panose="02020600040205080304" pitchFamily="18" charset="-128"/>
              <a:ea typeface="ＭＳ Ｐ明朝" panose="02020600040205080304" pitchFamily="18" charset="-128"/>
            </a:endParaRPr>
          </a:p>
          <a:p>
            <a:r>
              <a:rPr kumimoji="1" lang="ja-JP" altLang="en-US" sz="1200" dirty="0">
                <a:latin typeface="ＭＳ Ｐ明朝" panose="02020600040205080304" pitchFamily="18" charset="-128"/>
                <a:ea typeface="ＭＳ Ｐ明朝" panose="02020600040205080304" pitchFamily="18" charset="-128"/>
              </a:rPr>
              <a:t>これまでに発見されたベアトゥス写本のうち、挿絵入りのものは</a:t>
            </a:r>
            <a:r>
              <a:rPr kumimoji="1" lang="en-US" altLang="ja-JP" sz="1200" dirty="0">
                <a:latin typeface="ＭＳ Ｐ明朝" panose="02020600040205080304" pitchFamily="18" charset="-128"/>
                <a:ea typeface="ＭＳ Ｐ明朝" panose="02020600040205080304" pitchFamily="18" charset="-128"/>
              </a:rPr>
              <a:t>29 </a:t>
            </a:r>
            <a:r>
              <a:rPr kumimoji="1" lang="ja-JP" altLang="en-US" sz="1200" dirty="0">
                <a:latin typeface="ＭＳ Ｐ明朝" panose="02020600040205080304" pitchFamily="18" charset="-128"/>
                <a:ea typeface="ＭＳ Ｐ明朝" panose="02020600040205080304" pitchFamily="18" charset="-128"/>
              </a:rPr>
              <a:t>写本あり、そのうち完本の写本は</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写本、断簡の写本が</a:t>
            </a:r>
            <a:r>
              <a:rPr kumimoji="1" lang="en-US" altLang="ja-JP" sz="1200" dirty="0">
                <a:latin typeface="ＭＳ Ｐ明朝" panose="02020600040205080304" pitchFamily="18" charset="-128"/>
                <a:ea typeface="ＭＳ Ｐ明朝" panose="02020600040205080304" pitchFamily="18" charset="-128"/>
              </a:rPr>
              <a:t>7</a:t>
            </a:r>
            <a:r>
              <a:rPr kumimoji="1" lang="ja-JP" altLang="en-US" sz="1200" dirty="0">
                <a:latin typeface="ＭＳ Ｐ明朝" panose="02020600040205080304" pitchFamily="18" charset="-128"/>
                <a:ea typeface="ＭＳ Ｐ明朝" panose="02020600040205080304" pitchFamily="18" charset="-128"/>
              </a:rPr>
              <a:t>写本あります。</a:t>
            </a:r>
          </a:p>
          <a:p>
            <a:r>
              <a:rPr kumimoji="1" lang="ja-JP" altLang="en-US" sz="1200" dirty="0">
                <a:latin typeface="ＭＳ Ｐ明朝" panose="02020600040205080304" pitchFamily="18" charset="-128"/>
                <a:ea typeface="ＭＳ Ｐ明朝" panose="02020600040205080304" pitchFamily="18" charset="-128"/>
              </a:rPr>
              <a:t>本ライブラリーには完本</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写本のうち</a:t>
            </a:r>
            <a:r>
              <a:rPr lang="en-US" altLang="ja-JP" sz="1200" dirty="0">
                <a:latin typeface="ＭＳ Ｐ明朝" panose="02020600040205080304" pitchFamily="18" charset="-128"/>
                <a:ea typeface="ＭＳ Ｐ明朝" panose="02020600040205080304" pitchFamily="18" charset="-128"/>
              </a:rPr>
              <a:t>20</a:t>
            </a:r>
            <a:r>
              <a:rPr kumimoji="1" lang="ja-JP" altLang="en-US" sz="1200" dirty="0">
                <a:latin typeface="ＭＳ Ｐ明朝" panose="02020600040205080304" pitchFamily="18" charset="-128"/>
                <a:ea typeface="ＭＳ Ｐ明朝" panose="02020600040205080304" pitchFamily="18" charset="-128"/>
              </a:rPr>
              <a:t>写本のファクシミリ版があります。　ファクシミリ版の中には羊皮紙の厚みやシワ・汚れ・破れ・落書きなどをそのまま再現した精巧なものもあります。</a:t>
            </a:r>
            <a:endParaRPr kumimoji="1" lang="en-US" altLang="ja-JP" sz="1200" dirty="0">
              <a:latin typeface="ＭＳ Ｐ明朝" panose="02020600040205080304" pitchFamily="18" charset="-128"/>
              <a:ea typeface="ＭＳ Ｐ明朝" panose="02020600040205080304" pitchFamily="18" charset="-128"/>
            </a:endParaRPr>
          </a:p>
          <a:p>
            <a:r>
              <a:rPr kumimoji="1" lang="en-US" altLang="ja-JP" sz="1200" dirty="0">
                <a:latin typeface="ＭＳ Ｐ明朝" panose="02020600040205080304" pitchFamily="18" charset="-128"/>
                <a:ea typeface="ＭＳ Ｐ明朝" panose="02020600040205080304" pitchFamily="18" charset="-128"/>
              </a:rPr>
              <a:t>1000</a:t>
            </a:r>
            <a:r>
              <a:rPr kumimoji="1" lang="ja-JP" altLang="en-US" sz="1200" dirty="0">
                <a:latin typeface="ＭＳ Ｐ明朝" panose="02020600040205080304" pitchFamily="18" charset="-128"/>
                <a:ea typeface="ＭＳ Ｐ明朝" panose="02020600040205080304" pitchFamily="18" charset="-128"/>
              </a:rPr>
              <a:t>年近く前に作成された写本の当時の雰囲気を味わってください。</a:t>
            </a:r>
          </a:p>
        </p:txBody>
      </p:sp>
      <p:sp>
        <p:nvSpPr>
          <p:cNvPr id="7" name="テキスト ボックス 6">
            <a:extLst>
              <a:ext uri="{FF2B5EF4-FFF2-40B4-BE49-F238E27FC236}">
                <a16:creationId xmlns:a16="http://schemas.microsoft.com/office/drawing/2014/main" id="{AC4E498D-ED15-4DC8-909F-143691EF6852}"/>
              </a:ext>
            </a:extLst>
          </p:cNvPr>
          <p:cNvSpPr txBox="1"/>
          <p:nvPr/>
        </p:nvSpPr>
        <p:spPr>
          <a:xfrm>
            <a:off x="342938" y="486256"/>
            <a:ext cx="7027682" cy="338554"/>
          </a:xfrm>
          <a:prstGeom prst="rect">
            <a:avLst/>
          </a:prstGeom>
          <a:noFill/>
        </p:spPr>
        <p:txBody>
          <a:bodyPr wrap="square" rtlCol="0">
            <a:spAutoFit/>
          </a:bodyPr>
          <a:lstStyle/>
          <a:p>
            <a:r>
              <a:rPr kumimoji="1" lang="ja-JP" altLang="en-US" sz="1600" b="1" dirty="0">
                <a:latin typeface="+mj-ea"/>
                <a:ea typeface="+mj-ea"/>
              </a:rPr>
              <a:t>ベアトゥスの</a:t>
            </a:r>
            <a:r>
              <a:rPr lang="ja-JP" altLang="en-US" sz="1600" b="1" dirty="0">
                <a:latin typeface="+mj-ea"/>
                <a:ea typeface="+mj-ea"/>
              </a:rPr>
              <a:t>黙示録註解書写本について</a:t>
            </a:r>
            <a:endParaRPr kumimoji="1" lang="ja-JP" altLang="en-US" sz="1600" b="1" dirty="0">
              <a:latin typeface="+mj-ea"/>
              <a:ea typeface="+mj-ea"/>
            </a:endParaRPr>
          </a:p>
        </p:txBody>
      </p:sp>
      <p:sp>
        <p:nvSpPr>
          <p:cNvPr id="15" name="正方形/長方形 14">
            <a:extLst>
              <a:ext uri="{FF2B5EF4-FFF2-40B4-BE49-F238E27FC236}">
                <a16:creationId xmlns:a16="http://schemas.microsoft.com/office/drawing/2014/main" id="{7669E7D6-7FCC-1D11-E3FF-6E28CB9C64AB}"/>
              </a:ext>
            </a:extLst>
          </p:cNvPr>
          <p:cNvSpPr/>
          <p:nvPr/>
        </p:nvSpPr>
        <p:spPr>
          <a:xfrm>
            <a:off x="3600450" y="4191000"/>
            <a:ext cx="518160" cy="5334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3DC565A-5DE0-3DE8-D812-484F0AB46803}"/>
              </a:ext>
            </a:extLst>
          </p:cNvPr>
          <p:cNvSpPr/>
          <p:nvPr/>
        </p:nvSpPr>
        <p:spPr>
          <a:xfrm>
            <a:off x="4293870" y="4227858"/>
            <a:ext cx="518160" cy="88872"/>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A86467E-BB87-6520-8FD1-FF2E75DEAD0B}"/>
              </a:ext>
            </a:extLst>
          </p:cNvPr>
          <p:cNvSpPr/>
          <p:nvPr/>
        </p:nvSpPr>
        <p:spPr>
          <a:xfrm>
            <a:off x="5284470" y="4613910"/>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155A207-D0F9-150B-605E-1789C9F2970D}"/>
              </a:ext>
            </a:extLst>
          </p:cNvPr>
          <p:cNvSpPr/>
          <p:nvPr/>
        </p:nvSpPr>
        <p:spPr>
          <a:xfrm>
            <a:off x="5303520" y="3552999"/>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EE86001-126E-48CE-3E88-51455C82F99B}"/>
              </a:ext>
            </a:extLst>
          </p:cNvPr>
          <p:cNvSpPr/>
          <p:nvPr/>
        </p:nvSpPr>
        <p:spPr>
          <a:xfrm>
            <a:off x="6594158" y="5088492"/>
            <a:ext cx="399098"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519232E-4CF5-27D7-C4BC-FA3149950611}"/>
              </a:ext>
            </a:extLst>
          </p:cNvPr>
          <p:cNvSpPr txBox="1"/>
          <p:nvPr/>
        </p:nvSpPr>
        <p:spPr>
          <a:xfrm>
            <a:off x="3857500" y="3855117"/>
            <a:ext cx="3581526" cy="5141201"/>
          </a:xfrm>
          <a:prstGeom prst="rect">
            <a:avLst/>
          </a:prstGeom>
          <a:noFill/>
          <a:ln>
            <a:solidFill>
              <a:srgbClr val="6F7487"/>
            </a:solidFill>
          </a:ln>
        </p:spPr>
        <p:txBody>
          <a:bodyPr wrap="square" t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リスボン写本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この写本は他の大半のベアトゥス写本とは異なり、</a:t>
            </a:r>
            <a:r>
              <a:rPr lang="en-US" altLang="ja-JP" sz="1200" dirty="0">
                <a:solidFill>
                  <a:schemeClr val="tx1"/>
                </a:solidFill>
                <a:latin typeface="AR丸ゴシック体M" panose="020B0609010101010101" pitchFamily="49" charset="-128"/>
                <a:ea typeface="AR丸ゴシック体M" panose="020B0609010101010101" pitchFamily="49" charset="-128"/>
              </a:rPr>
              <a:t>1189</a:t>
            </a:r>
            <a:r>
              <a:rPr lang="ja-JP" altLang="en-US" sz="1200" dirty="0">
                <a:solidFill>
                  <a:schemeClr val="tx1"/>
                </a:solidFill>
                <a:latin typeface="AR丸ゴシック体M" panose="020B0609010101010101" pitchFamily="49" charset="-128"/>
                <a:ea typeface="AR丸ゴシック体M" panose="020B0609010101010101" pitchFamily="49" charset="-128"/>
              </a:rPr>
              <a:t>年にポルトガルで制作されました。この写本はポルトガルでのもっとも初期の写本の一つです。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なんと言ってもその特徴は挿絵の地に使われた蛍光色の黄色とオレンジ色です。その古式な描き方から、ベアトゥスの元の原稿に近い古い写本から移されたのかもしれません。</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sz="900" dirty="0">
                <a:solidFill>
                  <a:prstClr val="black"/>
                </a:solidFill>
                <a:latin typeface="+mj-ea"/>
                <a:ea typeface="+mj-ea"/>
              </a:rPr>
            </a:b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ナバーラ写本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世紀後半にﾅﾊﾞｰﾗ地方のラリオハ地方のアストルガで作られたと考えられています。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挿絵の一番の特徴は、なんといっても地に使われている紫色です。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世紀末に作られましたが、その図像は</a:t>
            </a:r>
            <a:r>
              <a:rPr lang="en-US" altLang="ja-JP" sz="1200" dirty="0">
                <a:solidFill>
                  <a:schemeClr val="tx1"/>
                </a:solidFill>
                <a:latin typeface="AR丸ゴシック体M" panose="020B0609010101010101" pitchFamily="49" charset="-128"/>
                <a:ea typeface="AR丸ゴシック体M" panose="020B0609010101010101" pitchFamily="49" charset="-128"/>
              </a:rPr>
              <a:t>10</a:t>
            </a:r>
            <a:r>
              <a:rPr lang="ja-JP" altLang="en-US" sz="1200" dirty="0">
                <a:solidFill>
                  <a:schemeClr val="tx1"/>
                </a:solidFill>
                <a:latin typeface="AR丸ゴシック体M" panose="020B0609010101010101" pitchFamily="49" charset="-128"/>
                <a:ea typeface="AR丸ゴシック体M" panose="020B0609010101010101" pitchFamily="49" charset="-128"/>
              </a:rPr>
              <a:t>世紀末に作られたエスコリアル写本に近く、註解テキストも最初のバージョンで書かれています。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ベルリン写本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イベリア半島以外で制作された数少ない写本の一つで、</a:t>
            </a:r>
            <a:r>
              <a:rPr lang="en-US" altLang="ja-JP" sz="1200" dirty="0">
                <a:solidFill>
                  <a:schemeClr val="tx1"/>
                </a:solidFill>
                <a:latin typeface="AR丸ゴシック体M" panose="020B0609010101010101" pitchFamily="49" charset="-128"/>
                <a:ea typeface="AR丸ゴシック体M" panose="020B0609010101010101" pitchFamily="49" charset="-128"/>
              </a:rPr>
              <a:t>12</a:t>
            </a:r>
            <a:r>
              <a:rPr lang="ja-JP" altLang="en-US" sz="1200" dirty="0">
                <a:solidFill>
                  <a:schemeClr val="tx1"/>
                </a:solidFill>
                <a:latin typeface="AR丸ゴシック体M" panose="020B0609010101010101" pitchFamily="49" charset="-128"/>
                <a:ea typeface="AR丸ゴシック体M" panose="020B0609010101010101" pitchFamily="49" charset="-128"/>
              </a:rPr>
              <a:t>世紀のイタリア中部で制作されたと思われます。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55</a:t>
            </a:r>
            <a:r>
              <a:rPr lang="ja-JP" altLang="en-US" sz="1200" dirty="0">
                <a:solidFill>
                  <a:schemeClr val="tx1"/>
                </a:solidFill>
                <a:latin typeface="AR丸ゴシック体M" panose="020B0609010101010101" pitchFamily="49" charset="-128"/>
                <a:ea typeface="AR丸ゴシック体M" panose="020B0609010101010101" pitchFamily="49" charset="-128"/>
              </a:rPr>
              <a:t>点の挿絵は他のベアトゥス写本とは違い、細いペン画が主体で、ところどころ薄い黄色や茶色・赤色で彩色されています。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p:txBody>
      </p:sp>
      <p:sp>
        <p:nvSpPr>
          <p:cNvPr id="5" name="テキスト ボックス 4">
            <a:extLst>
              <a:ext uri="{FF2B5EF4-FFF2-40B4-BE49-F238E27FC236}">
                <a16:creationId xmlns:a16="http://schemas.microsoft.com/office/drawing/2014/main" id="{FF26421E-B68E-66E1-8C35-3D926ACD350D}"/>
              </a:ext>
            </a:extLst>
          </p:cNvPr>
          <p:cNvSpPr txBox="1"/>
          <p:nvPr/>
        </p:nvSpPr>
        <p:spPr>
          <a:xfrm>
            <a:off x="202556" y="3862737"/>
            <a:ext cx="3499621" cy="6264586"/>
          </a:xfrm>
          <a:prstGeom prst="rect">
            <a:avLst/>
          </a:prstGeom>
          <a:noFill/>
          <a:ln>
            <a:solidFill>
              <a:srgbClr val="6F7487"/>
            </a:solidFill>
          </a:ln>
        </p:spPr>
        <p:txBody>
          <a:bodyPr wrap="square" bIns="0" rtlCol="0">
            <a:noAutofit/>
          </a:bodyPr>
          <a:lstStyle/>
          <a:p>
            <a:r>
              <a:rPr kumimoji="1" lang="ja-JP" altLang="en-US" sz="1400" b="1" dirty="0">
                <a:latin typeface="+mn-ea"/>
              </a:rPr>
              <a:t>①ファクンドゥス写本</a:t>
            </a:r>
            <a:endParaRPr kumimoji="1" lang="en-US" altLang="ja-JP" sz="1400" b="1" dirty="0">
              <a:latin typeface="+mn-ea"/>
            </a:endParaRPr>
          </a:p>
          <a:p>
            <a:r>
              <a:rPr kumimoji="1" lang="en-US" altLang="ja-JP" sz="1200" dirty="0">
                <a:latin typeface="+mn-ea"/>
              </a:rPr>
              <a:t>13</a:t>
            </a:r>
            <a:r>
              <a:rPr kumimoji="1" lang="ja-JP" altLang="en-US" sz="1200" dirty="0">
                <a:latin typeface="+mn-ea"/>
              </a:rPr>
              <a:t>世紀に制作されたﾗｽ ｳｪﾙｶﾞｽ写本を除くと、修道院ではなく王室の依頼で制作された唯一のベアトゥス写本です。</a:t>
            </a:r>
          </a:p>
          <a:p>
            <a:r>
              <a:rPr kumimoji="1" lang="ja-JP" altLang="en-US" sz="1200" dirty="0">
                <a:latin typeface="+mn-ea"/>
              </a:rPr>
              <a:t>系統はモーガン写本と同じ</a:t>
            </a:r>
            <a:r>
              <a:rPr kumimoji="1" lang="en-US" altLang="ja-JP" sz="1200" dirty="0" err="1">
                <a:latin typeface="+mn-ea"/>
              </a:rPr>
              <a:t>Ⅱa</a:t>
            </a:r>
            <a:r>
              <a:rPr kumimoji="1" lang="ja-JP" altLang="en-US" sz="1200" dirty="0">
                <a:latin typeface="+mn-ea"/>
              </a:rPr>
              <a:t>群です。</a:t>
            </a:r>
          </a:p>
          <a:p>
            <a:r>
              <a:rPr kumimoji="1" lang="ja-JP" altLang="en-US" sz="1200" dirty="0">
                <a:latin typeface="+mn-ea"/>
              </a:rPr>
              <a:t>大きさは他の写本と比較しそれほど大きくはありませんが、全</a:t>
            </a:r>
            <a:r>
              <a:rPr kumimoji="1" lang="en-US" altLang="ja-JP" sz="1200" dirty="0">
                <a:latin typeface="+mn-ea"/>
              </a:rPr>
              <a:t>312</a:t>
            </a:r>
            <a:r>
              <a:rPr kumimoji="1" lang="ja-JP" altLang="en-US" sz="1200" dirty="0">
                <a:latin typeface="+mn-ea"/>
              </a:rPr>
              <a:t>葉と一番大部な写本になっています。</a:t>
            </a:r>
          </a:p>
          <a:p>
            <a:r>
              <a:rPr kumimoji="1" lang="ja-JP" altLang="en-US" sz="1200" dirty="0">
                <a:latin typeface="+mn-ea"/>
              </a:rPr>
              <a:t>また、金・銀・紫がふんだんに使用され、豪華な挿絵が</a:t>
            </a:r>
            <a:r>
              <a:rPr kumimoji="1" lang="en-US" altLang="ja-JP" sz="1200" dirty="0">
                <a:latin typeface="+mn-ea"/>
              </a:rPr>
              <a:t>98</a:t>
            </a:r>
            <a:r>
              <a:rPr kumimoji="1" lang="ja-JP" altLang="en-US" sz="1200" dirty="0">
                <a:latin typeface="+mn-ea"/>
              </a:rPr>
              <a:t>点描かれています。</a:t>
            </a:r>
          </a:p>
          <a:p>
            <a:r>
              <a:rPr kumimoji="1" lang="ja-JP" altLang="en-US" sz="1200" dirty="0">
                <a:latin typeface="+mn-ea"/>
              </a:rPr>
              <a:t>挿絵の特徴として、その大胆な色彩対比と明快なデザイン性、さらに王家の特注品であるためか、玉座・祭壇等に金彩の使用が目立つ。それにもかかわらずモサラベ特有の繊細な装飾感覚に満ちている。</a:t>
            </a:r>
          </a:p>
          <a:p>
            <a:r>
              <a:rPr kumimoji="1" lang="ja-JP" altLang="en-US" sz="1200" dirty="0">
                <a:latin typeface="+mn-ea"/>
              </a:rPr>
              <a:t>　　　　　　　　　　　　</a:t>
            </a:r>
            <a:r>
              <a:rPr kumimoji="1" lang="en-US" altLang="ja-JP" sz="900" dirty="0">
                <a:latin typeface="+mn-ea"/>
              </a:rPr>
              <a:t>(</a:t>
            </a:r>
            <a:r>
              <a:rPr kumimoji="1" lang="ja-JP" altLang="en-US" sz="900" dirty="0">
                <a:latin typeface="+mn-ea"/>
              </a:rPr>
              <a:t>参考：ﾍﾞｱﾄｩｽ黙示録註解：辻佐保子</a:t>
            </a:r>
            <a:r>
              <a:rPr kumimoji="1" lang="en-US" altLang="ja-JP" sz="900" dirty="0">
                <a:latin typeface="+mn-e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mj-ea"/>
                <a:ea typeface="+mj-ea"/>
              </a:rPr>
              <a:t>②</a:t>
            </a:r>
            <a:r>
              <a:rPr lang="en-US" altLang="ja-JP" sz="1400" b="1" dirty="0">
                <a:solidFill>
                  <a:prstClr val="black"/>
                </a:solidFill>
                <a:latin typeface="+mj-ea"/>
                <a:ea typeface="+mj-ea"/>
              </a:rPr>
              <a:t>-1【</a:t>
            </a:r>
            <a:r>
              <a:rPr lang="ja-JP" altLang="en-US" sz="1400" b="1" dirty="0">
                <a:solidFill>
                  <a:prstClr val="black"/>
                </a:solidFill>
                <a:latin typeface="+mj-ea"/>
                <a:ea typeface="+mj-ea"/>
              </a:rPr>
              <a:t>サン・スヴェール写本</a:t>
            </a:r>
            <a:r>
              <a:rPr lang="en-US" altLang="ja-JP" sz="1400" b="1" dirty="0">
                <a:solidFill>
                  <a:prstClr val="black"/>
                </a:solidFill>
                <a:latin typeface="+mj-ea"/>
                <a:ea typeface="+mj-ea"/>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ベアトゥス写本の中で唯一ピレネー山脈を越えたフランスの修道院で制作された写本。</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挿絵は</a:t>
            </a:r>
            <a:r>
              <a:rPr lang="en-US" altLang="ja-JP" sz="1200" dirty="0">
                <a:solidFill>
                  <a:schemeClr val="tx1"/>
                </a:solidFill>
                <a:latin typeface="AR丸ゴシック体M" panose="020B0609010101010101" pitchFamily="49" charset="-128"/>
                <a:ea typeface="AR丸ゴシック体M" panose="020B0609010101010101" pitchFamily="49" charset="-128"/>
              </a:rPr>
              <a:t>2</a:t>
            </a:r>
            <a:r>
              <a:rPr lang="ja-JP" altLang="en-US" sz="1200" dirty="0">
                <a:solidFill>
                  <a:schemeClr val="tx1"/>
                </a:solidFill>
                <a:latin typeface="AR丸ゴシック体M" panose="020B0609010101010101" pitchFamily="49" charset="-128"/>
                <a:ea typeface="AR丸ゴシック体M" panose="020B0609010101010101" pitchFamily="49" charset="-128"/>
              </a:rPr>
              <a:t>頁大の挿絵が５点、全頁大が</a:t>
            </a:r>
            <a:r>
              <a:rPr lang="en-US" altLang="ja-JP" sz="1200" dirty="0">
                <a:solidFill>
                  <a:schemeClr val="tx1"/>
                </a:solidFill>
                <a:latin typeface="AR丸ゴシック体M" panose="020B0609010101010101" pitchFamily="49" charset="-128"/>
                <a:ea typeface="AR丸ゴシック体M" panose="020B0609010101010101" pitchFamily="49" charset="-128"/>
              </a:rPr>
              <a:t>36</a:t>
            </a:r>
            <a:r>
              <a:rPr lang="ja-JP" altLang="en-US" sz="1200" dirty="0">
                <a:solidFill>
                  <a:schemeClr val="tx1"/>
                </a:solidFill>
                <a:latin typeface="AR丸ゴシック体M" panose="020B0609010101010101" pitchFamily="49" charset="-128"/>
                <a:ea typeface="AR丸ゴシック体M" panose="020B0609010101010101" pitchFamily="49" charset="-128"/>
              </a:rPr>
              <a:t>点で総数</a:t>
            </a:r>
            <a:r>
              <a:rPr lang="en-US" altLang="ja-JP" sz="1200" dirty="0">
                <a:solidFill>
                  <a:schemeClr val="tx1"/>
                </a:solidFill>
                <a:latin typeface="AR丸ゴシック体M" panose="020B0609010101010101" pitchFamily="49" charset="-128"/>
                <a:ea typeface="AR丸ゴシック体M" panose="020B0609010101010101" pitchFamily="49" charset="-128"/>
              </a:rPr>
              <a:t>102</a:t>
            </a:r>
            <a:r>
              <a:rPr lang="ja-JP" altLang="en-US" sz="1200" dirty="0">
                <a:solidFill>
                  <a:schemeClr val="tx1"/>
                </a:solidFill>
                <a:latin typeface="AR丸ゴシック体M" panose="020B0609010101010101" pitchFamily="49" charset="-128"/>
                <a:ea typeface="AR丸ゴシック体M" panose="020B0609010101010101" pitchFamily="49" charset="-128"/>
              </a:rPr>
              <a:t>点の挿絵が描かれています。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latin typeface="AR丸ゴシック体M" panose="020B0609010101010101" pitchFamily="49" charset="-128"/>
                <a:ea typeface="AR丸ゴシック体M" panose="020B0609010101010101" pitchFamily="49" charset="-128"/>
              </a:rPr>
              <a:t>ﾌｧｸﾝﾄﾞｩｽ写本を代表とする主なﾍﾞｱﾄｩｽ写本とは、人物や怪物の描き方や建物の描き方はかなり違っています。</a:t>
            </a:r>
            <a:endParaRPr lang="en-US" altLang="ja-JP" sz="1200" dirty="0">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r>
              <a:rPr lang="ja-JP" altLang="en-US" sz="1400" b="1" dirty="0">
                <a:solidFill>
                  <a:prstClr val="black"/>
                </a:solidFill>
                <a:latin typeface="+mj-ea"/>
                <a:ea typeface="+mj-ea"/>
              </a:rPr>
              <a:t>②</a:t>
            </a:r>
            <a:r>
              <a:rPr lang="en-US" altLang="ja-JP" sz="1400" b="1" dirty="0">
                <a:solidFill>
                  <a:prstClr val="black"/>
                </a:solidFill>
                <a:latin typeface="+mj-ea"/>
                <a:ea typeface="+mj-ea"/>
              </a:rPr>
              <a:t>-2【</a:t>
            </a:r>
            <a:r>
              <a:rPr lang="ja-JP" altLang="en-US" sz="1400" b="1" dirty="0">
                <a:solidFill>
                  <a:prstClr val="black"/>
                </a:solidFill>
                <a:latin typeface="+mj-ea"/>
                <a:ea typeface="+mj-ea"/>
              </a:rPr>
              <a:t>オスーマ写本</a:t>
            </a:r>
            <a:r>
              <a:rPr lang="en-US" altLang="ja-JP" sz="1400" b="1" dirty="0">
                <a:solidFill>
                  <a:prstClr val="black"/>
                </a:solidFill>
                <a:latin typeface="+mj-ea"/>
                <a:ea typeface="+mj-ea"/>
              </a:rPr>
              <a:t>】</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ファクンドゥス写本より少し遅れて完成した写本ですが、挿絵の描き方　特に色彩の使い方は大きく異なります。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r>
              <a:rPr lang="ja-JP" altLang="en-US" sz="1200" dirty="0">
                <a:solidFill>
                  <a:schemeClr val="tx1"/>
                </a:solidFill>
                <a:latin typeface="AR丸ゴシック体M" panose="020B0609010101010101" pitchFamily="49" charset="-128"/>
                <a:ea typeface="AR丸ゴシック体M" panose="020B0609010101010101" pitchFamily="49" charset="-128"/>
              </a:rPr>
              <a:t>挿絵は濃い赤や黄と共にエメラルドグリーンや薄青の背景色が特徴です。特にエメラルドグリーンは他に例を見ない美しい色調です。</a:t>
            </a:r>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000000"/>
              </a:solidFill>
              <a:effectLst/>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j-ea"/>
                <a:ea typeface="+mj-ea"/>
              </a:rPr>
              <a:t>　</a:t>
            </a:r>
            <a:endParaRPr lang="en-US" altLang="ja-JP" sz="1400" b="1"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j-ea"/>
                <a:ea typeface="+mj-ea"/>
              </a:rPr>
              <a:t>　</a:t>
            </a:r>
            <a:endParaRPr lang="en-US" altLang="ja-JP" sz="1400" b="1" dirty="0">
              <a:latin typeface="+mj-ea"/>
              <a:ea typeface="+mj-ea"/>
            </a:endParaRPr>
          </a:p>
        </p:txBody>
      </p:sp>
    </p:spTree>
    <p:extLst>
      <p:ext uri="{BB962C8B-B14F-4D97-AF65-F5344CB8AC3E}">
        <p14:creationId xmlns:p14="http://schemas.microsoft.com/office/powerpoint/2010/main" val="26758065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114_kaigaizassi_poster.potx" id="{34F871F9-5277-400A-88B9-3168C820015A}" vid="{8E568370-82F4-44AE-BB3F-2488486644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8219</TotalTime>
  <Words>981</Words>
  <Application>Microsoft Office PowerPoint</Application>
  <PresentationFormat>ユーザー設定</PresentationFormat>
  <Paragraphs>78</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AR丸ゴシック体M</vt:lpstr>
      <vt:lpstr>Batang</vt:lpstr>
      <vt:lpstr>HG正楷書体-PRO</vt:lpstr>
      <vt:lpstr>ＭＳ Ｐゴシック</vt:lpstr>
      <vt:lpstr>ＭＳ Ｐ明朝</vt:lpstr>
      <vt:lpstr>ＭＳ 明朝</vt:lpstr>
      <vt:lpstr>メイリオ</vt:lpstr>
      <vt:lpstr>游明朝</vt:lpstr>
      <vt:lpstr>Arial</vt:lpstr>
      <vt:lpstr>Calibri</vt:lpstr>
      <vt:lpstr>Calibri Light</vt:lpstr>
      <vt:lpstr>MV Boli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mari</dc:creator>
  <cp:lastModifiedBy>秀明 ふじた</cp:lastModifiedBy>
  <cp:revision>288</cp:revision>
  <cp:lastPrinted>2024-02-29T07:26:03Z</cp:lastPrinted>
  <dcterms:created xsi:type="dcterms:W3CDTF">2014-09-24T01:08:19Z</dcterms:created>
  <dcterms:modified xsi:type="dcterms:W3CDTF">2024-06-24T15:12:55Z</dcterms:modified>
</cp:coreProperties>
</file>